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28"/>
  </p:notesMasterIdLst>
  <p:sldIdLst>
    <p:sldId id="256" r:id="rId2"/>
    <p:sldId id="351" r:id="rId3"/>
    <p:sldId id="352" r:id="rId4"/>
    <p:sldId id="350" r:id="rId5"/>
    <p:sldId id="353" r:id="rId6"/>
    <p:sldId id="354" r:id="rId7"/>
    <p:sldId id="355" r:id="rId8"/>
    <p:sldId id="356" r:id="rId9"/>
    <p:sldId id="357" r:id="rId10"/>
    <p:sldId id="358" r:id="rId11"/>
    <p:sldId id="359" r:id="rId12"/>
    <p:sldId id="372" r:id="rId13"/>
    <p:sldId id="360" r:id="rId14"/>
    <p:sldId id="362" r:id="rId15"/>
    <p:sldId id="364" r:id="rId16"/>
    <p:sldId id="365" r:id="rId17"/>
    <p:sldId id="366" r:id="rId18"/>
    <p:sldId id="368" r:id="rId19"/>
    <p:sldId id="376" r:id="rId20"/>
    <p:sldId id="369" r:id="rId21"/>
    <p:sldId id="370" r:id="rId22"/>
    <p:sldId id="371" r:id="rId23"/>
    <p:sldId id="260" r:id="rId24"/>
    <p:sldId id="373" r:id="rId25"/>
    <p:sldId id="374" r:id="rId26"/>
    <p:sldId id="375" r:id="rId27"/>
  </p:sldIdLst>
  <p:sldSz cx="9144000" cy="5143500" type="screen16x9"/>
  <p:notesSz cx="6858000" cy="9144000"/>
  <p:embeddedFontLst>
    <p:embeddedFont>
      <p:font typeface="HGSｺﾞｼｯｸE" panose="020B0900000000000000" pitchFamily="50" charset="-128"/>
      <p:regular r:id="rId29"/>
    </p:embeddedFont>
    <p:embeddedFont>
      <p:font typeface="HGSｺﾞｼｯｸM" panose="020B0600000000000000" pitchFamily="50" charset="-128"/>
      <p:regular r:id="rId30"/>
    </p:embeddedFont>
    <p:embeddedFont>
      <p:font typeface="メイリオ" panose="020B0604030504040204" pitchFamily="50" charset="-128"/>
      <p:regular r:id="rId31"/>
      <p:bold r:id="rId32"/>
      <p:italic r:id="rId33"/>
      <p:boldItalic r:id="rId34"/>
    </p:embeddedFont>
    <p:embeddedFont>
      <p:font typeface="游ゴシック Medium" panose="020B0500000000000000" pitchFamily="50" charset="-128"/>
      <p:regular r:id="rId35"/>
    </p:embeddedFont>
    <p:embeddedFont>
      <p:font typeface="Crimson Text" panose="020B0600070205080204" charset="0"/>
      <p:regular r:id="rId36"/>
      <p:bold r:id="rId37"/>
      <p:italic r:id="rId38"/>
      <p:boldItalic r:id="rId39"/>
    </p:embeddedFont>
    <p:embeddedFont>
      <p:font typeface="Helvetica" panose="020B0604020202020204" pitchFamily="34" charset="0"/>
      <p:regular r:id="rId40"/>
      <p:bold r:id="rId41"/>
      <p:italic r:id="rId42"/>
      <p:boldItalic r:id="rId43"/>
    </p:embeddedFont>
    <p:embeddedFont>
      <p:font typeface="Josefin Sans" pitchFamily="2" charset="0"/>
      <p:regular r:id="rId44"/>
      <p:bold r:id="rId45"/>
    </p:embeddedFont>
    <p:embeddedFont>
      <p:font typeface="Lato" panose="020F0502020204030203" pitchFamily="34" charset="0"/>
      <p:regular r:id="rId46"/>
      <p:bold r:id="rId47"/>
      <p:italic r:id="rId48"/>
      <p:boldItalic r:id="rId49"/>
    </p:embeddedFont>
    <p:embeddedFont>
      <p:font typeface="Mako" panose="020B0600070205080204" charset="0"/>
      <p:regular r:id="rId50"/>
    </p:embeddedFont>
    <p:embeddedFont>
      <p:font typeface="Merriweather Light" panose="00000400000000000000" pitchFamily="2" charset="0"/>
      <p:regular r:id="rId51"/>
      <p:bold r:id="rId52"/>
      <p:italic r:id="rId53"/>
      <p:boldItalic r:id="rId54"/>
    </p:embeddedFont>
    <p:embeddedFont>
      <p:font typeface="Montserrat" panose="00000500000000000000" pitchFamily="2" charset="0"/>
      <p:regular r:id="rId55"/>
      <p:bold r:id="rId56"/>
      <p:italic r:id="rId57"/>
      <p:boldItalic r:id="rId58"/>
    </p:embeddedFont>
    <p:embeddedFont>
      <p:font typeface="Russo One" panose="020B0600070205080204" charset="0"/>
      <p:regular r:id="rId59"/>
    </p:embeddedFont>
    <p:embeddedFont>
      <p:font typeface="Vidaloka" panose="020B0600070205080204" charset="0"/>
      <p:regular r:id="rId60"/>
    </p:embeddedFont>
    <p:embeddedFont>
      <p:font typeface="游ゴシック" panose="020B0400000000000000" pitchFamily="50" charset="-128"/>
      <p:regular r:id="rId61"/>
      <p:bold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5" userDrawn="1">
          <p15:clr>
            <a:srgbClr val="A4A3A4"/>
          </p15:clr>
        </p15:guide>
        <p15:guide id="2" pos="50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1D26"/>
    <a:srgbClr val="D4DDE1"/>
    <a:srgbClr val="333843"/>
    <a:srgbClr val="F4F4EF"/>
    <a:srgbClr val="20232A"/>
    <a:srgbClr val="2D3033"/>
    <a:srgbClr val="ACBEBE"/>
    <a:srgbClr val="DDA288"/>
    <a:srgbClr val="335252"/>
    <a:srgbClr val="5370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D9AC1F-D2DD-442D-B6FE-9ED7ACD0852F}">
  <a:tblStyle styleId="{33D9AC1F-D2DD-442D-B6FE-9ED7ACD085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77210" autoAdjust="0"/>
  </p:normalViewPr>
  <p:slideViewPr>
    <p:cSldViewPr snapToGrid="0" showGuides="1">
      <p:cViewPr varScale="1">
        <p:scale>
          <a:sx n="87" d="100"/>
          <a:sy n="87" d="100"/>
        </p:scale>
        <p:origin x="1118" y="58"/>
      </p:cViewPr>
      <p:guideLst>
        <p:guide orient="horz" pos="1665"/>
        <p:guide pos="5057"/>
      </p:guideLst>
    </p:cSldViewPr>
  </p:slideViewPr>
  <p:notesTextViewPr>
    <p:cViewPr>
      <p:scale>
        <a:sx n="1" d="1"/>
        <a:sy n="1" d="1"/>
      </p:scale>
      <p:origin x="0" y="0"/>
    </p:cViewPr>
  </p:notesTextViewPr>
  <p:notesViewPr>
    <p:cSldViewPr snapToGrid="0" showGuides="1">
      <p:cViewPr varScale="1">
        <p:scale>
          <a:sx n="64" d="100"/>
          <a:sy n="64" d="100"/>
        </p:scale>
        <p:origin x="3192"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3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dirty="0"/>
              <a:t>表題の件で発表します．関西大学の牧野です．</a:t>
            </a:r>
            <a:endParaRPr kumimoji="1" lang="en-US" altLang="ja-JP" dirty="0"/>
          </a:p>
          <a:p>
            <a:pPr marL="158750" indent="0">
              <a:buNone/>
            </a:pPr>
            <a:r>
              <a:rPr kumimoji="1" lang="ja-JP" altLang="en-US" dirty="0"/>
              <a:t>私達は配役傾向を用いたネットワーク分析に基づき，声優の特徴について考察をおこないました．</a:t>
            </a:r>
            <a:endParaRPr kumimoji="1" lang="en-US" altLang="ja-JP"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u="none" dirty="0"/>
              <a:t>今回，扱ったデータとしましては，配役歴をウェブサイト，アニメハックから声優名，その声優が出演したアニメタイトル，キャラクタ名を取得．</a:t>
            </a:r>
            <a:endParaRPr kumimoji="1" lang="en-US" altLang="ja-JP" u="none" dirty="0"/>
          </a:p>
          <a:p>
            <a:pPr marL="158750" indent="0">
              <a:buNone/>
            </a:pPr>
            <a:r>
              <a:rPr kumimoji="1" lang="ja-JP" altLang="en-US" u="none" dirty="0"/>
              <a:t>このとき，このドラゴンボールシリーズのように，複数シーズンにわたって放送している際のキャラクタの同定，また，別タイトルの同姓同名を，タイトル名とキャラクタ名を同時に取得することで，名寄せを行い，区別してます．</a:t>
            </a:r>
            <a:endParaRPr kumimoji="1" lang="en-US" altLang="ja-JP" u="none" dirty="0"/>
          </a:p>
          <a:p>
            <a:pPr marL="158750" indent="0">
              <a:buNone/>
            </a:pPr>
            <a:r>
              <a:rPr kumimoji="1" lang="ja-JP" altLang="en-US" u="none" dirty="0"/>
              <a:t>次に，キャラクタ属性をウェブサイト，キャラ属性王国から取得しました．</a:t>
            </a:r>
            <a:endParaRPr kumimoji="1" lang="en-US" altLang="ja-JP" u="non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u="none" dirty="0"/>
              <a:t>このサイトは，ユーザーが自由にキャラクタを登録し，そのキャラクタに対する印象や感性情報が「キャラクタ属性」という形で保存されているサイトになっています．</a:t>
            </a:r>
            <a:endParaRPr kumimoji="1" lang="en-US" altLang="ja-JP" u="non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u="none" dirty="0"/>
              <a:t>例えば，ドラゴンボールのベジータであったりすると，戦闘する，プライドが高い，壮年などの共通認識がキャラ属性として蓄積されています．</a:t>
            </a:r>
            <a:endParaRPr kumimoji="1" lang="en-US" altLang="ja-JP" u="none" dirty="0"/>
          </a:p>
        </p:txBody>
      </p:sp>
    </p:spTree>
    <p:extLst>
      <p:ext uri="{BB962C8B-B14F-4D97-AF65-F5344CB8AC3E}">
        <p14:creationId xmlns:p14="http://schemas.microsoft.com/office/powerpoint/2010/main" val="24614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dirty="0"/>
              <a:t>その，キャラクタ属性を用いて声優の特徴を表現するため，声優が担当したキャラクタがもつキャラクタ属性をキャラ属性王国より，取得します．</a:t>
            </a:r>
            <a:endParaRPr kumimoji="1"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dirty="0"/>
              <a:t>このとき，担当したキャラクタがキャラ属性王国ないに存在セず，ひとつもキャラ属性がつかなかった声優は，データより除外しました．</a:t>
            </a:r>
            <a:endParaRPr kumimoji="1"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dirty="0"/>
              <a:t>次は先程声優に付与されたキャラクタ属性を用いて声優の属性ベクトルを作成していきます．各声優の各キャラクタ属性一つ一つに対して以下の</a:t>
            </a:r>
            <a:r>
              <a:rPr kumimoji="1" lang="en-US" altLang="ja-JP" dirty="0"/>
              <a:t>3</a:t>
            </a:r>
            <a:r>
              <a:rPr kumimoji="1" lang="ja-JP" altLang="en-US" dirty="0"/>
              <a:t>つの式，相対頻度，稀少値，特徴量を用いてベクトル化していきます．</a:t>
            </a:r>
            <a:endParaRPr kumimoji="1"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0096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dirty="0"/>
              <a:t>結果，属性データを用いたベクトルデータが完成しました．</a:t>
            </a:r>
            <a:r>
              <a:rPr kumimoji="1" lang="ja-JP" altLang="en-US" u="none" dirty="0"/>
              <a:t>しかし，一人の声優が持っている属性データは，全属性</a:t>
            </a:r>
            <a:r>
              <a:rPr kumimoji="1" lang="en-US" altLang="ja-JP" u="none" dirty="0"/>
              <a:t>1,053</a:t>
            </a:r>
            <a:r>
              <a:rPr kumimoji="1" lang="ja-JP" altLang="en-US" u="none" dirty="0"/>
              <a:t>種のうち，多くても</a:t>
            </a:r>
            <a:r>
              <a:rPr kumimoji="1" lang="en-US" altLang="ja-JP" u="none" dirty="0"/>
              <a:t>100</a:t>
            </a:r>
            <a:r>
              <a:rPr kumimoji="1" lang="ja-JP" altLang="en-US" u="none" dirty="0"/>
              <a:t>種から</a:t>
            </a:r>
            <a:r>
              <a:rPr kumimoji="1" lang="en-US" altLang="ja-JP" u="none" dirty="0"/>
              <a:t>200</a:t>
            </a:r>
            <a:r>
              <a:rPr kumimoji="1" lang="ja-JP" altLang="en-US" u="none" dirty="0"/>
              <a:t>種ほどで，持っていない属性の方があきらかに多いです</a:t>
            </a:r>
            <a:r>
              <a:rPr kumimoji="1" lang="ja-JP" altLang="en-US" dirty="0"/>
              <a:t>．そのため，非常に疎なベクトルデータとなっています．なので，主成分分析によって密ベクトル化し，より低次元での表現を実現します．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0630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dirty="0"/>
              <a:t>先程のベクトルデータを用いてネットワークを構築します．</a:t>
            </a:r>
            <a:endParaRPr kumimoji="1" lang="en-US" altLang="ja-JP" u="none" dirty="0"/>
          </a:p>
          <a:p>
            <a:pPr marL="158750" indent="0">
              <a:buNone/>
            </a:pPr>
            <a:r>
              <a:rPr kumimoji="1" lang="ja-JP" altLang="en-US" u="none" dirty="0"/>
              <a:t>ノードが声優，エッジがコサイン類似度が一定値以上でつながるようになります．</a:t>
            </a:r>
            <a:endParaRPr kumimoji="1" lang="en-US" altLang="ja-JP" u="non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u="none" dirty="0"/>
              <a:t>先ほどの，ベクトルデータの数値を用いて声優の組のコサイン類似度を算出します．</a:t>
            </a:r>
            <a:endParaRPr kumimoji="1" lang="en-US" altLang="ja-JP" u="non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8677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1083f33e91c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1083f33e91c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dirty="0"/>
              <a:t>今回作成した声優ネットワークをどのように分析していくのか，着目した指標などを説明していきます，</a:t>
            </a:r>
            <a:endParaRPr kumimoji="1" lang="en-US" altLang="ja-JP" dirty="0"/>
          </a:p>
          <a:p>
            <a:pPr marL="158750" indent="0">
              <a:buNone/>
            </a:pPr>
            <a:r>
              <a:rPr kumimoji="1" lang="ja-JP" altLang="en-US" u="none" dirty="0"/>
              <a:t>まず，どの声優が多くの声優と演技傾向が類似しているか，を調べるため，中心性に着目し，分析していきました．</a:t>
            </a:r>
            <a:endParaRPr kumimoji="1" lang="en-US" altLang="ja-JP" u="none" dirty="0"/>
          </a:p>
          <a:p>
            <a:pPr marL="158750" indent="0">
              <a:buNone/>
            </a:pPr>
            <a:r>
              <a:rPr kumimoji="1" lang="ja-JP" altLang="en-US" u="none" dirty="0"/>
              <a:t>今回使用した中心性は，次数中心性と固有ベクトル中心性です．</a:t>
            </a:r>
            <a:endParaRPr kumimoji="1" lang="en-US" altLang="ja-JP" u="none" dirty="0"/>
          </a:p>
          <a:p>
            <a:pPr marL="158750" indent="0">
              <a:buNone/>
            </a:pPr>
            <a:r>
              <a:rPr kumimoji="1" lang="ja-JP" altLang="en-US" u="none" dirty="0"/>
              <a:t>エッジ条件はすべての声優が少なくとも１つ以上エッジを持つ条件としました．</a:t>
            </a:r>
            <a:endParaRPr kumimoji="1" lang="en-US" altLang="ja-JP" u="none" dirty="0"/>
          </a:p>
          <a:p>
            <a:pPr marL="457200" indent="-298450"/>
            <a:endParaRPr kumimoji="1" lang="en-US" altLang="ja-JP" dirty="0"/>
          </a:p>
          <a:p>
            <a:pPr marL="457200" indent="-298450"/>
            <a:endParaRPr kumimoji="1" lang="en-US" altLang="ja-JP" dirty="0"/>
          </a:p>
          <a:p>
            <a:pPr marL="158750" indent="0">
              <a:buNone/>
            </a:pPr>
            <a:r>
              <a:rPr kumimoji="1" lang="ja-JP" altLang="en-US" dirty="0"/>
              <a:t>次に，クラスタリング分析を行いました．</a:t>
            </a:r>
            <a:endParaRPr kumimoji="1" lang="en-US" altLang="ja-JP" dirty="0"/>
          </a:p>
          <a:p>
            <a:pPr marL="158750" indent="0">
              <a:buNone/>
            </a:pPr>
            <a:r>
              <a:rPr kumimoji="1" lang="ja-JP" altLang="en-US" u="none" dirty="0"/>
              <a:t>クラスタリングを行うことで，声優の演技にはどんな種類があるのか，どういう人同士が似たような演技をするのかをコミュニティとして可視化出来ます．</a:t>
            </a:r>
            <a:endParaRPr kumimoji="1" lang="en-US" altLang="ja-JP" u="none" dirty="0"/>
          </a:p>
          <a:p>
            <a:pPr marL="158750" indent="0">
              <a:buNone/>
            </a:pPr>
            <a:r>
              <a:rPr kumimoji="1" lang="ja-JP" altLang="en-US" dirty="0"/>
              <a:t>手法としましては，</a:t>
            </a:r>
            <a:r>
              <a:rPr kumimoji="1" lang="en-US" altLang="ja-JP" dirty="0" err="1"/>
              <a:t>louvain</a:t>
            </a:r>
            <a:r>
              <a:rPr kumimoji="1" lang="ja-JP" altLang="en-US" dirty="0"/>
              <a:t>法，これは自動的に適切なクラスタ数を検出してくれるものとなっています．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u="non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u="none" dirty="0"/>
              <a:t>ここから，男女の違いであったり，特定の声優に着目した分析，例えば担当したキャラクタが多い声優や年代の差などに着目し，考察を行いました．</a:t>
            </a:r>
            <a:endParaRPr kumimoji="1" lang="en-US" altLang="ja-JP" u="non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71384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dirty="0"/>
              <a:t>具体的な分析，考察になります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08943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dirty="0"/>
              <a:t>これは，次数中心性を反映したネットワークになります，</a:t>
            </a:r>
            <a:endParaRPr kumimoji="1" lang="en-US" altLang="ja-JP" dirty="0"/>
          </a:p>
          <a:p>
            <a:pPr marL="158750" indent="0">
              <a:buNone/>
            </a:pPr>
            <a:r>
              <a:rPr kumimoji="1" lang="ja-JP" altLang="en-US" dirty="0"/>
              <a:t>次数中心性が高いノードの色が濃くなるようになっています</a:t>
            </a:r>
            <a:endParaRPr kumimoji="1" lang="en-US" altLang="ja-JP" dirty="0"/>
          </a:p>
          <a:p>
            <a:pPr marL="158750" indent="0">
              <a:buNone/>
            </a:pPr>
            <a:r>
              <a:rPr kumimoji="1" lang="ja-JP" altLang="en-US" dirty="0"/>
              <a:t>男性声優と女性声優はネットワーク上で大きく分断されて，密集している場所がありました．そこを見てあげたとき，男性は比較的集中，，女性は広範囲に広がっている印象があります．</a:t>
            </a:r>
            <a:endParaRPr kumimoji="1" lang="en-US" altLang="ja-JP" dirty="0"/>
          </a:p>
          <a:p>
            <a:pPr marL="158750" indent="0">
              <a:buNone/>
            </a:pPr>
            <a:r>
              <a:rPr kumimoji="1" lang="ja-JP" altLang="en-US" dirty="0"/>
              <a:t>また，次数中心性の値は，男性のほうが比較的色の濃いノードが多い印象があります．</a:t>
            </a:r>
            <a:endParaRPr kumimoji="1" lang="en-US" altLang="ja-JP" dirty="0"/>
          </a:p>
          <a:p>
            <a:pPr marL="158750" indent="0">
              <a:buNone/>
            </a:pPr>
            <a:r>
              <a:rPr kumimoji="1" lang="ja-JP" altLang="en-US" dirty="0"/>
              <a:t>つまり，男性のほうが近傍のノードとつながっている，すなわち演技傾向が似ている人たちが固まっていると分析できます．</a:t>
            </a:r>
            <a:endParaRPr kumimoji="1" lang="en-US" altLang="ja-JP" dirty="0"/>
          </a:p>
          <a:p>
            <a:pPr marL="158750" indent="0">
              <a:buNone/>
            </a:pPr>
            <a:r>
              <a:rPr kumimoji="1" lang="ja-JP" altLang="en-US" u="none" dirty="0"/>
              <a:t>次数中心性は近傍のノードのみの情報しか扱えず，ネットワーク全体を評価することは難しい．</a:t>
            </a:r>
            <a:endParaRPr kumimoji="1" lang="en-US" altLang="ja-JP" u="non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3414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u="none" dirty="0"/>
              <a:t>そのため，次数中心性と比べて，ネットワーク全体を評価する際には適切な指標となる固有ベクトル中心性を用いて分析を行いました．</a:t>
            </a:r>
            <a:endParaRPr kumimoji="1" lang="en-US" altLang="ja-JP" u="none" dirty="0"/>
          </a:p>
          <a:p>
            <a:pPr marL="158750" indent="0">
              <a:buNone/>
            </a:pPr>
            <a:r>
              <a:rPr kumimoji="1" lang="ja-JP" altLang="en-US" u="none" dirty="0"/>
              <a:t>固有ベクトル中心性に着目すると，男性声優のほうが高い人が密集していて，女性は男性よりも低い結果となりました．</a:t>
            </a:r>
            <a:endParaRPr kumimoji="1" lang="en-US" altLang="ja-JP" u="none" dirty="0"/>
          </a:p>
          <a:p>
            <a:pPr marL="158750" indent="0">
              <a:buNone/>
            </a:pPr>
            <a:r>
              <a:rPr kumimoji="1" lang="ja-JP" altLang="en-US" u="none" dirty="0"/>
              <a:t>このように，中心製の値から，男女の間での差が明らかになりました</a:t>
            </a:r>
            <a:endParaRPr kumimoji="1" lang="en-US" altLang="ja-JP" u="non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776516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07aaa41fe9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107aaa41fe9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dirty="0"/>
              <a:t>次は，クラスタリングを行い，ネットワークを可視化，その後主観分析をおこないました．</a:t>
            </a:r>
            <a:endParaRPr kumimoji="1" lang="en-US" altLang="ja-JP" dirty="0"/>
          </a:p>
          <a:p>
            <a:pPr marL="158750" indent="0">
              <a:buNone/>
            </a:pPr>
            <a:r>
              <a:rPr kumimoji="1" lang="ja-JP" altLang="en-US" dirty="0"/>
              <a:t>中央に大きく固まったようなネットワーク構造が見られまして，男性声優が固まっていました．一方，外側にある小規模なクラスタには女性の割合が多かった印象でした．</a:t>
            </a:r>
            <a:endParaRPr kumimoji="1"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83392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cc7554a049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cc7554a049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dirty="0"/>
              <a:t>以上のことから，男性声優は多くの人同士でキャラクタ属性が共有されているのではないかと考えられます．</a:t>
            </a:r>
            <a:endParaRPr kumimoji="1" lang="en-US" altLang="ja-JP" dirty="0"/>
          </a:p>
          <a:p>
            <a:pPr marL="158750" indent="0">
              <a:buNone/>
            </a:pPr>
            <a:r>
              <a:rPr kumimoji="1" lang="ja-JP" altLang="en-US" dirty="0"/>
              <a:t>対して，女性声優は演技傾向が類似する人同士が少なく，この人はこのキャラクタでしょ！みたいに特定のキャラに特化していることが考えられます．また，男性よりも，キャラクタの種類が豊富であることも考えられます．</a:t>
            </a:r>
            <a:endParaRPr kumimoji="1" lang="en-US" altLang="ja-JP" dirty="0"/>
          </a:p>
          <a:p>
            <a:pPr marL="158750" indent="0">
              <a:buNone/>
            </a:pPr>
            <a:r>
              <a:rPr kumimoji="1" lang="ja-JP" altLang="en-US" dirty="0"/>
              <a:t>このように，男女の間で配役傾向の違いや，キャラクタの種類の違いが読み取れました．</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3979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dirty="0"/>
              <a:t>さっそくですが，今から音声を流します．どちらのキャラクタが話している印象をもつか軽く想像してみてください．</a:t>
            </a:r>
            <a:endParaRPr kumimoji="1" lang="en-US" altLang="ja-JP" dirty="0"/>
          </a:p>
          <a:p>
            <a:pPr marL="158750" indent="0">
              <a:buNone/>
            </a:pPr>
            <a:r>
              <a:rPr kumimoji="1" lang="ja-JP" altLang="en-US" dirty="0"/>
              <a:t>（音声を流す）</a:t>
            </a:r>
            <a:endParaRPr kumimoji="1" lang="en-US" altLang="ja-JP" dirty="0"/>
          </a:p>
          <a:p>
            <a:pPr marL="158750" indent="0">
              <a:buNone/>
            </a:pPr>
            <a:r>
              <a:rPr kumimoji="1" lang="ja-JP" altLang="en-US" dirty="0"/>
              <a:t>どうでした？</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97399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dirty="0"/>
              <a:t>つぎに特定の声優に着目した分析を行いました．以下の</a:t>
            </a:r>
            <a:r>
              <a:rPr kumimoji="1" lang="en-US" altLang="ja-JP" dirty="0"/>
              <a:t>4</a:t>
            </a:r>
            <a:r>
              <a:rPr kumimoji="1" lang="ja-JP" altLang="en-US" dirty="0"/>
              <a:t>名に着目し，分析を行います．</a:t>
            </a:r>
            <a:endParaRPr kumimoji="1" lang="en-US" altLang="ja-JP" dirty="0"/>
          </a:p>
          <a:p>
            <a:pPr marL="158750" indent="0">
              <a:buNone/>
            </a:pPr>
            <a:r>
              <a:rPr kumimoji="1" lang="en-US" altLang="ja-JP" dirty="0"/>
              <a:t>1</a:t>
            </a:r>
            <a:r>
              <a:rPr kumimoji="1" lang="ja-JP" altLang="en-US" dirty="0"/>
              <a:t>人目は宮野真守さん，今回のデータで最も多くのキャラクタを演じていた方です．</a:t>
            </a:r>
            <a:endParaRPr kumimoji="1" lang="en-US" altLang="ja-JP" dirty="0"/>
          </a:p>
          <a:p>
            <a:pPr marL="158750" indent="0">
              <a:buNone/>
            </a:pPr>
            <a:r>
              <a:rPr kumimoji="1" lang="en-US" altLang="ja-JP" dirty="0"/>
              <a:t>2</a:t>
            </a:r>
            <a:r>
              <a:rPr kumimoji="1" lang="ja-JP" altLang="en-US" dirty="0"/>
              <a:t>人目は釘宮理恵さん．所謂「ツンデレキャラ」をよく演じる印象がある方です．</a:t>
            </a:r>
            <a:endParaRPr kumimoji="1"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79841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en-US" altLang="ja-JP" dirty="0"/>
              <a:t>3</a:t>
            </a:r>
            <a:r>
              <a:rPr kumimoji="1" lang="ja-JP" altLang="en-US" dirty="0"/>
              <a:t>人目は山寺宏一さん，大御所声優の一人です．最後に羊宮妃那さんです．この方は新人声優の方です．今回は山寺宏一さんと羊宮妃那さんの二人のネットワークの特徴を分析し，大御所声優声優と若手声優の違いなどを考察していき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77667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07aaa41fe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07aaa41fe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u="none" dirty="0"/>
              <a:t>まず，各声優の次数や中心性を見ていきましょう．</a:t>
            </a:r>
            <a:endParaRPr kumimoji="1" lang="en-US" altLang="ja-JP" u="none" dirty="0"/>
          </a:p>
          <a:p>
            <a:pPr marL="158750" indent="0">
              <a:buNone/>
            </a:pPr>
            <a:r>
              <a:rPr kumimoji="1" lang="ja-JP" altLang="en-US" u="none" dirty="0"/>
              <a:t>注目して欲しいのは宮野真守さんと釘宮理恵さんです．</a:t>
            </a:r>
            <a:endParaRPr kumimoji="1" lang="en-US" altLang="ja-JP" u="none" dirty="0"/>
          </a:p>
          <a:p>
            <a:pPr marL="158750" indent="0">
              <a:buNone/>
            </a:pPr>
            <a:r>
              <a:rPr kumimoji="1" lang="ja-JP" altLang="en-US" u="none" dirty="0"/>
              <a:t>配役が多い宮野真守さんは，次数とそれぞれの中心性の値が，他の声優さんに比べ圧倒的に高い数値となっています．</a:t>
            </a:r>
            <a:endParaRPr kumimoji="1" lang="en-US" altLang="ja-JP" u="none" dirty="0"/>
          </a:p>
          <a:p>
            <a:pPr marL="158750" indent="0">
              <a:buNone/>
            </a:pPr>
            <a:r>
              <a:rPr kumimoji="1" lang="ja-JP" altLang="en-US" u="none" dirty="0"/>
              <a:t>対して，キャラに特化したイメージをもつ釘宮理恵さんは，次数や中心性が比較的あまり高くないと言うことが分かります．</a:t>
            </a:r>
            <a:endParaRPr kumimoji="1" lang="en-US" altLang="ja-JP" u="none" dirty="0"/>
          </a:p>
          <a:p>
            <a:pPr marL="158750" indent="0">
              <a:buNone/>
            </a:pPr>
            <a:r>
              <a:rPr kumimoji="1" lang="ja-JP" altLang="en-US" u="none" dirty="0"/>
              <a:t>このように，様々な役を演じる事ができる声優さんは次数や中心性の値が高かったです．</a:t>
            </a:r>
            <a:endParaRPr kumimoji="1" lang="en-US" altLang="ja-JP" u="none" dirty="0"/>
          </a:p>
          <a:p>
            <a:pPr marL="158750" indent="0">
              <a:buNone/>
            </a:pPr>
            <a:r>
              <a:rPr kumimoji="1" lang="ja-JP" altLang="en-US" u="none" dirty="0"/>
              <a:t>対して，特定のキャラクタに特化した印象が持たれている声優は次数や中心性の値が低い傾向がありました．</a:t>
            </a:r>
            <a:endParaRPr kumimoji="1" lang="en-US" altLang="ja-JP" u="none"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82687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dirty="0"/>
              <a:t>次に羊宮妃那さんと山寺宏一さんのネットワークに可視化し，主観分析を行いました．</a:t>
            </a:r>
            <a:endParaRPr kumimoji="1" lang="en-US" altLang="ja-JP" dirty="0"/>
          </a:p>
          <a:p>
            <a:pPr marL="158750" indent="0">
              <a:buNone/>
            </a:pPr>
            <a:r>
              <a:rPr kumimoji="1" lang="ja-JP" altLang="en-US" dirty="0"/>
              <a:t>このネットワークでは本人と，直接，繋がっている声優のみでネットワークを構築したものです．</a:t>
            </a:r>
            <a:endParaRPr kumimoji="1" lang="en-US" altLang="ja-JP" dirty="0"/>
          </a:p>
          <a:p>
            <a:pPr marL="158750" indent="0">
              <a:buNone/>
            </a:pPr>
            <a:r>
              <a:rPr kumimoji="1" lang="ja-JP" altLang="en-US" dirty="0"/>
              <a:t>羊宮妃那さんのネットワークはほぼ女性のみで構成されています．</a:t>
            </a:r>
            <a:endParaRPr kumimoji="1" lang="en-US" altLang="ja-JP" dirty="0"/>
          </a:p>
          <a:p>
            <a:pPr marL="158750" indent="0">
              <a:buNone/>
            </a:pPr>
            <a:r>
              <a:rPr kumimoji="1" lang="ja-JP" altLang="en-US" dirty="0"/>
              <a:t>対して，山寺宏一さんのネットワークでは，男性と女性が確認されました．</a:t>
            </a:r>
            <a:endParaRPr kumimoji="1" lang="en-US" altLang="ja-JP" dirty="0"/>
          </a:p>
          <a:p>
            <a:pPr marL="158750" indent="0">
              <a:buNone/>
            </a:pPr>
            <a:r>
              <a:rPr kumimoji="1" lang="ja-JP" altLang="en-US" dirty="0"/>
              <a:t>また，それぞれのネットワークの特性について詳しくみたところ，若手声優は若手声優，大御所声優は大御所声優と年代ごとに固まったようなネットワーク構造が見られました．</a:t>
            </a:r>
            <a:endParaRPr kumimoji="1" lang="en-US" altLang="ja-JP" dirty="0"/>
          </a:p>
          <a:p>
            <a:pPr marL="158750" indent="0">
              <a:buNone/>
            </a:pPr>
            <a:r>
              <a:rPr kumimoji="1" lang="ja-JP" altLang="en-US" dirty="0"/>
              <a:t>今回は羊宮妃那さんと山寺宏一さんの</a:t>
            </a:r>
            <a:r>
              <a:rPr kumimoji="1" lang="en-US" altLang="ja-JP" dirty="0"/>
              <a:t>2</a:t>
            </a:r>
            <a:r>
              <a:rPr kumimoji="1" lang="ja-JP" altLang="en-US" dirty="0"/>
              <a:t>名をピックアップしたのですが，他の若手声優，大御所声優をみたところ，同様の特徴が確認されました．</a:t>
            </a:r>
            <a:endParaRPr kumimoji="1" lang="en-US" altLang="ja-JP" dirty="0"/>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cc7554a049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cc7554a049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dirty="0"/>
              <a:t>以上のことから，声優の年代における違いをまとめていきます．</a:t>
            </a:r>
            <a:endParaRPr kumimoji="1" lang="en-US" altLang="ja-JP" dirty="0"/>
          </a:p>
          <a:p>
            <a:pPr marL="158750" indent="0">
              <a:buNone/>
            </a:pPr>
            <a:r>
              <a:rPr kumimoji="1" lang="ja-JP" altLang="en-US" dirty="0"/>
              <a:t>まず，若手声優は同性のみ，大御所声優は性別が関係なく接続されている傾向がありました．</a:t>
            </a:r>
            <a:endParaRPr kumimoji="1" lang="en-US" altLang="ja-JP" dirty="0"/>
          </a:p>
          <a:p>
            <a:pPr marL="158750" indent="0">
              <a:buNone/>
            </a:pPr>
            <a:r>
              <a:rPr kumimoji="1" lang="ja-JP" altLang="en-US" dirty="0"/>
              <a:t>また，年代ごとにネットワークが固まっている傾向がありました．</a:t>
            </a:r>
            <a:endParaRPr kumimoji="1" lang="en-US" altLang="ja-JP" dirty="0"/>
          </a:p>
          <a:p>
            <a:pPr marL="158750" indent="0">
              <a:buNone/>
            </a:pPr>
            <a:r>
              <a:rPr kumimoji="1" lang="ja-JP" altLang="en-US" dirty="0"/>
              <a:t>ここから，考えられる事ですが，年代によってキャラクタ属性やキャスティングの傾向が年代によって違う可能性があります．</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50737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u="sng" dirty="0"/>
              <a:t>課題ですが，</a:t>
            </a:r>
            <a:endParaRPr kumimoji="1" lang="en-US" altLang="ja-JP" u="sng" dirty="0"/>
          </a:p>
          <a:p>
            <a:pPr marL="158750" indent="0">
              <a:buNone/>
            </a:pPr>
            <a:r>
              <a:rPr kumimoji="1" lang="ja-JP" altLang="en-US" u="sng" dirty="0"/>
              <a:t>多くの声優さんには，代表的なキャラクタが存在する方もおりまして，そのキャラクタの印象に引っ張られる方も少なくないです．</a:t>
            </a:r>
            <a:endParaRPr kumimoji="1" lang="en-US" altLang="ja-JP" u="sng" dirty="0"/>
          </a:p>
          <a:p>
            <a:pPr marL="158750" indent="0">
              <a:buNone/>
            </a:pPr>
            <a:r>
              <a:rPr kumimoji="1" lang="ja-JP" altLang="en-US" u="sng" dirty="0"/>
              <a:t>より詳細に声優を分析するため，データセットの改善点として各キャラクタにそれぞれ知名度のようなおもみを付与することも検討しています．</a:t>
            </a:r>
            <a:endParaRPr kumimoji="1" lang="en-US" altLang="ja-JP" u="sng" dirty="0"/>
          </a:p>
          <a:p>
            <a:pPr marL="158750" indent="0">
              <a:buNone/>
            </a:pPr>
            <a:r>
              <a:rPr kumimoji="1" lang="ja-JP" altLang="en-US" u="sng" dirty="0"/>
              <a:t>今後の展望として，まず声優支援として，演技指導であったり，キャラクタのキャスティングの指標にも使えると考えています．</a:t>
            </a:r>
            <a:endParaRPr kumimoji="1" lang="en-US" altLang="ja-JP" u="sng" dirty="0"/>
          </a:p>
          <a:p>
            <a:pPr marL="158750" indent="0">
              <a:buNone/>
            </a:pPr>
            <a:r>
              <a:rPr kumimoji="1" lang="ja-JP" altLang="en-US" u="sng" dirty="0"/>
              <a:t>また，他の感性情報をもつコンテンツに対しても同様の手法がとれると考えられます．</a:t>
            </a:r>
            <a:endParaRPr dirty="0"/>
          </a:p>
        </p:txBody>
      </p:sp>
    </p:spTree>
    <p:extLst>
      <p:ext uri="{BB962C8B-B14F-4D97-AF65-F5344CB8AC3E}">
        <p14:creationId xmlns:p14="http://schemas.microsoft.com/office/powerpoint/2010/main" val="498634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1083f33e91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1083f33e91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dirty="0"/>
              <a:t>こちらがまとめです．ありがとうございます．</a:t>
            </a:r>
            <a:endParaRPr kumimoji="1"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3322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107aaa41fe9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107aaa41fe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1" lang="ja-JP" altLang="en-US" dirty="0"/>
              <a:t>多くの方にとって、左のキャラが話しているように聞こえたと思います．キャラの見た目に声・演技がばっちり合っていますね。</a:t>
            </a:r>
            <a:endParaRPr kumimoji="1"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5580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というのも，声優のキャスティングはアニメ作品などの制作において非常に重要な要素となっています．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キャラクターと声優のマッチングが不適切だと，「このキャラの声，イメージと違う！」といった「解釈違い（強調して）」を発生させてしまいます．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この女の子の声を僕が（ごほん</a:t>
            </a:r>
            <a:r>
              <a:rPr kumimoji="1" lang="en-US" altLang="ja-JP" dirty="0"/>
              <a:t>…</a:t>
            </a:r>
            <a:r>
              <a:rPr kumimoji="1" lang="ja-JP" altLang="en-US" dirty="0"/>
              <a:t>と間を開ける）「おにいちゃーん」（気持ち，間を開ける）と担当するとかなりまずいことになりますよね。批判殺到だと思います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　そして，コンテンツの制作において、声優とキャラクタの相性を考慮したキャスティングは一般的に主観的な印象に基づいておこなわれています．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そのためキャスティングの精度は制作陣の経験やセンスなどに依存しており、客観的な指標が乏しいのが現状です．</a:t>
            </a:r>
            <a:endParaRPr kumimoji="1"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1740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では，声優の演技というものを分析する上で，声優の演技音声を，このように考えました．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これは，声優から発せられた声が，配役と，アニメの場面ごとの感情や状況で変化し，演技音声として我々がいつも聞くようなキャラクタの声が出力される，というものです．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単に声優は声を変えているのではなく，こんな性格のキャラがこういう状況に置かれたから，こういう演技音声が出てくるというような考え方です．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u="sng" dirty="0"/>
              <a:t>このように，声優をコンテンツ指向で考えたとき，先行研究でもよく取り入れられていた音響特徴量の観点からの分析は難しいと考えました．</a:t>
            </a:r>
            <a:endParaRPr kumimoji="1" lang="en-US" altLang="ja-JP" u="sng"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u="sng" dirty="0"/>
              <a:t>というのも，声優は先の考え方の様に，配役に応じて，演技音声が変化するため，（ここで音声を</a:t>
            </a:r>
            <a:r>
              <a:rPr kumimoji="1" lang="en-US" altLang="ja-JP" u="sng" dirty="0"/>
              <a:t>2</a:t>
            </a:r>
            <a:r>
              <a:rPr kumimoji="1" lang="ja-JP" altLang="en-US" u="sng" dirty="0"/>
              <a:t>種類流す．．．）このように，一人の声優に対して分析するべき音声が複数存在し，こういった音声を一つ一つ分析していくのは非常に難しいです．</a:t>
            </a:r>
            <a:endParaRPr kumimoji="1" lang="en-US" altLang="ja-JP" u="sng"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また，音響特徴からだと，声優の演技が持つ，他者からのイメージ，所謂感性情報との紐付けも難しいです．</a:t>
            </a:r>
            <a:endParaRPr kumimoji="1"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07724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1083f33e91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1083f33e91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ということで，一旦，我々はこの配役というモノに着目しました．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u="none" dirty="0"/>
              <a:t>例えば，声優の堀川りょうさんであったりすると，ドラゴンボールのベジータや名探偵コナンの服部平次のような，「気が強い」キャラクタをよく演じている傾向が配役歴から読み取れます．つまり，過去，演じてきたキャラクタを分析してあげれば，その人がどんな声を出せるのか，どういう演技が得意なのかということや，声優同士の演技傾向が似ているなどの関係性を分析する際，音声データを使わずにより適切に声優を分析できるのではないかと考えました．</a:t>
            </a:r>
            <a:endParaRPr kumimoji="1" lang="en-US" altLang="ja-JP" u="non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そして，本研究では，分析する手法として，配役に着目し，声優のネットワークを作成し，声優同士の関係性を分析しました．</a:t>
            </a:r>
            <a:endParaRPr kumimoji="1"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7510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c7554a049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cc7554a049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（ネットワークの動画を流す．．．）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れは野沢雅子さんに着目したネットワークでして，ドラゴンボールの悟空を演じたりしている方です．イメージとしては，女性声優でありながら，男性のキャラクタを演じるイメージが多く，実際にネットワーク内に男性声優のノードが多く見られ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次に，宮野真守さんに着目したネットワークです．この方はいろんな役を演じることができる印象のある声優さんで，実際にネットワークを見てみると，多くの声優とネットワークが繋がっており，様々な人の演技傾向と類似していてかつその類似性も高いと読み取れたり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最後に，声優のネットワークをクラスタリングしたものです．中央の大きなクラスタは比較的，男性声優が固まっており，外側のポツポツと点在している小規模クラスタは女性声優が見られたりしました．</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このように，男性声優は幅広い演技を行う可能性があるよね，とか，女性声優は特定のキャラに特化した人が多いから，繋がりも少ないのかな？など男女の演技傾向の違いなんかも考察できたりします．</a:t>
            </a:r>
            <a:endParaRPr kumimoji="1"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45254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07a9a8b46f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07a9a8b46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u="none" dirty="0"/>
              <a:t>このように，ネットワークを見てあげることで，声優の類似性であったり，幅広い演技をするイメージのある人や特徴や特定のキャラを演じる声優の特徴をネットワークから読み取れたりします．</a:t>
            </a:r>
            <a:endParaRPr kumimoji="1" lang="en-US" altLang="ja-JP" u="non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u="none" dirty="0"/>
              <a:t>また，今回は，声優がもつ感性情報を，ネットワークという形で分析しましたが，他の感性情報をもつコンテンツでも同様に情報表現できると期待できます．</a:t>
            </a:r>
            <a:endParaRPr kumimoji="1" lang="en-US" altLang="ja-JP" u="none"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例えば，このネットワークを声優ではなく，俳優の演技の傾向なんかに置き換えたりして俳優の演技のイメージなんかを情報表現できるとおもいます．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（ここまで</a:t>
            </a:r>
            <a:r>
              <a:rPr kumimoji="1" lang="en-US" altLang="ja-JP" dirty="0"/>
              <a:t>4</a:t>
            </a:r>
            <a:r>
              <a:rPr kumimoji="1" lang="ja-JP" altLang="en-US" dirty="0"/>
              <a:t>分ちょいくらい）</a:t>
            </a:r>
            <a:endParaRPr kumimoji="1"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46111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kumimoji="1" lang="ja-JP" altLang="en-US" dirty="0"/>
              <a:t>ここから，実際に声優ネットワークを構築するための手法を紹介していきます．</a:t>
            </a:r>
            <a:endParaRPr kumimoji="1" lang="en-US" altLang="ja-JP" dirty="0"/>
          </a:p>
          <a:p>
            <a:pPr marL="158750" indent="0">
              <a:buNone/>
            </a:pPr>
            <a:r>
              <a:rPr kumimoji="1" lang="ja-JP" altLang="en-US" dirty="0"/>
              <a:t>以下の</a:t>
            </a:r>
            <a:r>
              <a:rPr kumimoji="1" lang="en-US" altLang="ja-JP" dirty="0"/>
              <a:t>4</a:t>
            </a:r>
            <a:r>
              <a:rPr kumimoji="1" lang="ja-JP" altLang="en-US" dirty="0"/>
              <a:t>つのステップです．</a:t>
            </a:r>
            <a:endParaRPr kumimoji="1" lang="en-US" altLang="ja-JP"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380648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D9CCB624-8DCB-B1B6-0F55-0AC4DDEE42B2}"/>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5816B243-117B-95A1-DA46-6D057DC12425}"/>
              </a:ext>
            </a:extLst>
          </p:cNvPr>
          <p:cNvSpPr>
            <a:spLocks noGrp="1"/>
          </p:cNvSpPr>
          <p:nvPr>
            <p:ph type="sldNum" sz="quarter" idx="11"/>
          </p:nvPr>
        </p:nvSpPr>
        <p:spPr>
          <a:xfrm>
            <a:off x="8527636" y="136781"/>
            <a:ext cx="511345" cy="274637"/>
          </a:xfrm>
          <a:solidFill>
            <a:srgbClr val="F4F4EF"/>
          </a:solidFill>
        </p:spPr>
        <p:txBody>
          <a:bodyPr/>
          <a:lstStyle>
            <a:lvl1pPr>
              <a:defRPr>
                <a:solidFill>
                  <a:srgbClr val="A01D26"/>
                </a:solidFill>
              </a:defRPr>
            </a:lvl1pPr>
          </a:lstStyle>
          <a:p>
            <a:fld id="{9832A988-06BA-449C-8585-FFF7D8DB6DB9}" type="slidenum">
              <a:rPr kumimoji="1" lang="ja-JP" altLang="en-US" smtClean="0"/>
              <a:pPr/>
              <a:t>‹#›</a:t>
            </a:fld>
            <a:endParaRPr kumimoji="1" lang="ja-JP" alt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userDrawn="1">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タイトル 1">
            <a:extLst>
              <a:ext uri="{FF2B5EF4-FFF2-40B4-BE49-F238E27FC236}">
                <a16:creationId xmlns:a16="http://schemas.microsoft.com/office/drawing/2014/main" id="{FDAB9213-A10D-8F99-7107-A1094B9A5E0D}"/>
              </a:ext>
            </a:extLst>
          </p:cNvPr>
          <p:cNvSpPr>
            <a:spLocks noGrp="1"/>
          </p:cNvSpPr>
          <p:nvPr>
            <p:ph type="title"/>
          </p:nvPr>
        </p:nvSpPr>
        <p:spPr/>
        <p:txBody>
          <a:bodyPr/>
          <a:lstStyle/>
          <a:p>
            <a:r>
              <a:rPr kumimoji="1" lang="ja-JP" altLang="en-US"/>
              <a:t>マスター タイトルの書式設定</a:t>
            </a:r>
          </a:p>
        </p:txBody>
      </p:sp>
      <p:sp>
        <p:nvSpPr>
          <p:cNvPr id="5" name="フッター プレースホルダー 4">
            <a:extLst>
              <a:ext uri="{FF2B5EF4-FFF2-40B4-BE49-F238E27FC236}">
                <a16:creationId xmlns:a16="http://schemas.microsoft.com/office/drawing/2014/main" id="{2BB424C5-4452-071B-6B3D-E897ADC76074}"/>
              </a:ext>
            </a:extLst>
          </p:cNvPr>
          <p:cNvSpPr>
            <a:spLocks noGrp="1"/>
          </p:cNvSpPr>
          <p:nvPr>
            <p:ph type="ftr" sz="quarter" idx="10"/>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B6706A6-52F5-C161-B53A-7A2F74F9A743}"/>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36">
    <p:spTree>
      <p:nvGrpSpPr>
        <p:cNvPr id="1" name="Shape 304"/>
        <p:cNvGrpSpPr/>
        <p:nvPr/>
      </p:nvGrpSpPr>
      <p:grpSpPr>
        <a:xfrm>
          <a:off x="0" y="0"/>
          <a:ext cx="0" cy="0"/>
          <a:chOff x="0" y="0"/>
          <a:chExt cx="0" cy="0"/>
        </a:xfrm>
      </p:grpSpPr>
      <p:sp>
        <p:nvSpPr>
          <p:cNvPr id="305" name="Google Shape;305;p36"/>
          <p:cNvSpPr txBox="1">
            <a:spLocks noGrp="1"/>
          </p:cNvSpPr>
          <p:nvPr>
            <p:ph type="subTitle" idx="1"/>
          </p:nvPr>
        </p:nvSpPr>
        <p:spPr>
          <a:xfrm>
            <a:off x="3571925"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6" name="Google Shape;306;p36"/>
          <p:cNvSpPr txBox="1">
            <a:spLocks noGrp="1"/>
          </p:cNvSpPr>
          <p:nvPr>
            <p:ph type="subTitle" idx="2"/>
          </p:nvPr>
        </p:nvSpPr>
        <p:spPr>
          <a:xfrm>
            <a:off x="3571925"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7" name="Google Shape;307;p36"/>
          <p:cNvSpPr txBox="1">
            <a:spLocks noGrp="1"/>
          </p:cNvSpPr>
          <p:nvPr>
            <p:ph type="subTitle" idx="3"/>
          </p:nvPr>
        </p:nvSpPr>
        <p:spPr>
          <a:xfrm>
            <a:off x="108840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08" name="Google Shape;308;p36"/>
          <p:cNvSpPr txBox="1">
            <a:spLocks noGrp="1"/>
          </p:cNvSpPr>
          <p:nvPr>
            <p:ph type="subTitle" idx="4"/>
          </p:nvPr>
        </p:nvSpPr>
        <p:spPr>
          <a:xfrm>
            <a:off x="108840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09" name="Google Shape;309;p36"/>
          <p:cNvSpPr txBox="1">
            <a:spLocks noGrp="1"/>
          </p:cNvSpPr>
          <p:nvPr>
            <p:ph type="subTitle" idx="5"/>
          </p:nvPr>
        </p:nvSpPr>
        <p:spPr>
          <a:xfrm>
            <a:off x="6055450" y="2904446"/>
            <a:ext cx="2015400" cy="49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10" name="Google Shape;310;p36"/>
          <p:cNvSpPr txBox="1">
            <a:spLocks noGrp="1"/>
          </p:cNvSpPr>
          <p:nvPr>
            <p:ph type="subTitle" idx="6"/>
          </p:nvPr>
        </p:nvSpPr>
        <p:spPr>
          <a:xfrm>
            <a:off x="6055450" y="3306722"/>
            <a:ext cx="201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11" name="Google Shape;311;p36"/>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12" name="Google Shape;312;p3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3" name="Google Shape;313;p3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14" name="Google Shape;314;p36"/>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998EEBFA-A4EE-8C57-899E-50FABB7F9E28}"/>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D5F8B564-70AA-E53E-F021-856152128978}"/>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3">
  <p:cSld name="CUSTOM_5">
    <p:spTree>
      <p:nvGrpSpPr>
        <p:cNvPr id="1" name="Shape 345"/>
        <p:cNvGrpSpPr/>
        <p:nvPr/>
      </p:nvGrpSpPr>
      <p:grpSpPr>
        <a:xfrm>
          <a:off x="0" y="0"/>
          <a:ext cx="0" cy="0"/>
          <a:chOff x="0" y="0"/>
          <a:chExt cx="0" cy="0"/>
        </a:xfrm>
      </p:grpSpPr>
      <p:sp>
        <p:nvSpPr>
          <p:cNvPr id="346" name="Google Shape;346;p39"/>
          <p:cNvSpPr txBox="1">
            <a:spLocks noGrp="1"/>
          </p:cNvSpPr>
          <p:nvPr>
            <p:ph type="subTitle" idx="1"/>
          </p:nvPr>
        </p:nvSpPr>
        <p:spPr>
          <a:xfrm>
            <a:off x="4750175" y="1632746"/>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7" name="Google Shape;347;p39"/>
          <p:cNvSpPr txBox="1">
            <a:spLocks noGrp="1"/>
          </p:cNvSpPr>
          <p:nvPr>
            <p:ph type="subTitle" idx="2"/>
          </p:nvPr>
        </p:nvSpPr>
        <p:spPr>
          <a:xfrm>
            <a:off x="4750184" y="2035022"/>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48" name="Google Shape;348;p39"/>
          <p:cNvSpPr txBox="1">
            <a:spLocks noGrp="1"/>
          </p:cNvSpPr>
          <p:nvPr>
            <p:ph type="subTitle" idx="3"/>
          </p:nvPr>
        </p:nvSpPr>
        <p:spPr>
          <a:xfrm>
            <a:off x="2306450" y="1632746"/>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49" name="Google Shape;349;p39"/>
          <p:cNvSpPr txBox="1">
            <a:spLocks noGrp="1"/>
          </p:cNvSpPr>
          <p:nvPr>
            <p:ph type="subTitle" idx="4"/>
          </p:nvPr>
        </p:nvSpPr>
        <p:spPr>
          <a:xfrm>
            <a:off x="2306462" y="2035022"/>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0" name="Google Shape;350;p39"/>
          <p:cNvSpPr txBox="1">
            <a:spLocks noGrp="1"/>
          </p:cNvSpPr>
          <p:nvPr>
            <p:ph type="subTitle" idx="5"/>
          </p:nvPr>
        </p:nvSpPr>
        <p:spPr>
          <a:xfrm>
            <a:off x="4750175" y="3062273"/>
            <a:ext cx="2014800" cy="499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1" name="Google Shape;351;p39"/>
          <p:cNvSpPr txBox="1">
            <a:spLocks noGrp="1"/>
          </p:cNvSpPr>
          <p:nvPr>
            <p:ph type="subTitle" idx="6"/>
          </p:nvPr>
        </p:nvSpPr>
        <p:spPr>
          <a:xfrm>
            <a:off x="4750184" y="3471047"/>
            <a:ext cx="20148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2" name="Google Shape;352;p39"/>
          <p:cNvSpPr txBox="1">
            <a:spLocks noGrp="1"/>
          </p:cNvSpPr>
          <p:nvPr>
            <p:ph type="subTitle" idx="7"/>
          </p:nvPr>
        </p:nvSpPr>
        <p:spPr>
          <a:xfrm>
            <a:off x="2306450" y="3062273"/>
            <a:ext cx="20148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53" name="Google Shape;353;p39"/>
          <p:cNvSpPr txBox="1">
            <a:spLocks noGrp="1"/>
          </p:cNvSpPr>
          <p:nvPr>
            <p:ph type="subTitle" idx="8"/>
          </p:nvPr>
        </p:nvSpPr>
        <p:spPr>
          <a:xfrm>
            <a:off x="2306462" y="3471047"/>
            <a:ext cx="2014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54" name="Google Shape;354;p39"/>
          <p:cNvSpPr txBox="1">
            <a:spLocks noGrp="1"/>
          </p:cNvSpPr>
          <p:nvPr>
            <p:ph type="title"/>
          </p:nvPr>
        </p:nvSpPr>
        <p:spPr>
          <a:xfrm>
            <a:off x="713225" y="445025"/>
            <a:ext cx="2785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355" name="Google Shape;355;p3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56" name="Google Shape;356;p3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E7D3DF11-AEDF-6508-03F4-4B912891547D}"/>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5525E9BE-B7CF-1C4C-FA21-D215B7B5194E}"/>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2">
  <p:cSld name="CUSTOM_28">
    <p:spTree>
      <p:nvGrpSpPr>
        <p:cNvPr id="1" name="Shape 380"/>
        <p:cNvGrpSpPr/>
        <p:nvPr/>
      </p:nvGrpSpPr>
      <p:grpSpPr>
        <a:xfrm>
          <a:off x="0" y="0"/>
          <a:ext cx="0" cy="0"/>
          <a:chOff x="0" y="0"/>
          <a:chExt cx="0" cy="0"/>
        </a:xfrm>
      </p:grpSpPr>
      <p:sp>
        <p:nvSpPr>
          <p:cNvPr id="381" name="Google Shape;381;p42"/>
          <p:cNvSpPr txBox="1">
            <a:spLocks noGrp="1"/>
          </p:cNvSpPr>
          <p:nvPr>
            <p:ph type="subTitle" idx="1"/>
          </p:nvPr>
        </p:nvSpPr>
        <p:spPr>
          <a:xfrm>
            <a:off x="5700609" y="2084269"/>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2" name="Google Shape;382;p42"/>
          <p:cNvSpPr txBox="1">
            <a:spLocks noGrp="1"/>
          </p:cNvSpPr>
          <p:nvPr>
            <p:ph type="subTitle" idx="2"/>
          </p:nvPr>
        </p:nvSpPr>
        <p:spPr>
          <a:xfrm>
            <a:off x="5700621" y="2486544"/>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3" name="Google Shape;383;p42"/>
          <p:cNvSpPr txBox="1">
            <a:spLocks noGrp="1"/>
          </p:cNvSpPr>
          <p:nvPr>
            <p:ph type="subTitle" idx="3"/>
          </p:nvPr>
        </p:nvSpPr>
        <p:spPr>
          <a:xfrm>
            <a:off x="1973988" y="902134"/>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4" name="Google Shape;384;p42"/>
          <p:cNvSpPr txBox="1">
            <a:spLocks noGrp="1"/>
          </p:cNvSpPr>
          <p:nvPr>
            <p:ph type="subTitle" idx="4"/>
          </p:nvPr>
        </p:nvSpPr>
        <p:spPr>
          <a:xfrm>
            <a:off x="1973988" y="1304410"/>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85" name="Google Shape;385;p42"/>
          <p:cNvSpPr txBox="1">
            <a:spLocks noGrp="1"/>
          </p:cNvSpPr>
          <p:nvPr>
            <p:ph type="subTitle" idx="5"/>
          </p:nvPr>
        </p:nvSpPr>
        <p:spPr>
          <a:xfrm>
            <a:off x="1973988" y="3290875"/>
            <a:ext cx="2764500" cy="49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386" name="Google Shape;386;p42"/>
          <p:cNvSpPr txBox="1">
            <a:spLocks noGrp="1"/>
          </p:cNvSpPr>
          <p:nvPr>
            <p:ph type="subTitle" idx="6"/>
          </p:nvPr>
        </p:nvSpPr>
        <p:spPr>
          <a:xfrm>
            <a:off x="1973988" y="3699649"/>
            <a:ext cx="2764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387" name="Google Shape;387;p4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8" name="Google Shape;388;p4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89" name="Google Shape;389;p4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0" name="Google Shape;390;p4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391" name="Google Shape;391;p4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392" name="Google Shape;392;p42"/>
          <p:cNvSpPr txBox="1">
            <a:spLocks noGrp="1"/>
          </p:cNvSpPr>
          <p:nvPr>
            <p:ph type="title" hasCustomPrompt="1"/>
          </p:nvPr>
        </p:nvSpPr>
        <p:spPr>
          <a:xfrm>
            <a:off x="733000" y="1114450"/>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3" name="Google Shape;393;p42"/>
          <p:cNvSpPr txBox="1">
            <a:spLocks noGrp="1"/>
          </p:cNvSpPr>
          <p:nvPr>
            <p:ph type="title" idx="7" hasCustomPrompt="1"/>
          </p:nvPr>
        </p:nvSpPr>
        <p:spPr>
          <a:xfrm>
            <a:off x="733000" y="3503175"/>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4" name="Google Shape;394;p42"/>
          <p:cNvSpPr txBox="1">
            <a:spLocks noGrp="1"/>
          </p:cNvSpPr>
          <p:nvPr>
            <p:ph type="title" idx="8" hasCustomPrompt="1"/>
          </p:nvPr>
        </p:nvSpPr>
        <p:spPr>
          <a:xfrm>
            <a:off x="4441002" y="2276488"/>
            <a:ext cx="1118100" cy="61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5000"/>
              <a:buNone/>
              <a:defRPr sz="4500">
                <a:solidFill>
                  <a:schemeClr val="accent1"/>
                </a:solidFill>
              </a:defRPr>
            </a:lvl1pPr>
            <a:lvl2pPr lvl="1"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rtl="0">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2" name="フッター プレースホルダー 1">
            <a:extLst>
              <a:ext uri="{FF2B5EF4-FFF2-40B4-BE49-F238E27FC236}">
                <a16:creationId xmlns:a16="http://schemas.microsoft.com/office/drawing/2014/main" id="{A622E355-A399-FE13-516B-9006DA90D287}"/>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43B89960-492C-4B90-9FC4-ADB2D45B5181}"/>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5">
  <p:cSld name="CUSTOM_7_1">
    <p:spTree>
      <p:nvGrpSpPr>
        <p:cNvPr id="1" name="Shape 395"/>
        <p:cNvGrpSpPr/>
        <p:nvPr/>
      </p:nvGrpSpPr>
      <p:grpSpPr>
        <a:xfrm>
          <a:off x="0" y="0"/>
          <a:ext cx="0" cy="0"/>
          <a:chOff x="0" y="0"/>
          <a:chExt cx="0" cy="0"/>
        </a:xfrm>
      </p:grpSpPr>
      <p:sp>
        <p:nvSpPr>
          <p:cNvPr id="396" name="Google Shape;396;p43"/>
          <p:cNvSpPr txBox="1">
            <a:spLocks noGrp="1"/>
          </p:cNvSpPr>
          <p:nvPr>
            <p:ph type="title"/>
          </p:nvPr>
        </p:nvSpPr>
        <p:spPr>
          <a:xfrm>
            <a:off x="803750" y="2040496"/>
            <a:ext cx="4087500" cy="6732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7" name="Google Shape;397;p43"/>
          <p:cNvSpPr txBox="1">
            <a:spLocks noGrp="1"/>
          </p:cNvSpPr>
          <p:nvPr>
            <p:ph type="subTitle" idx="1"/>
          </p:nvPr>
        </p:nvSpPr>
        <p:spPr>
          <a:xfrm>
            <a:off x="803750" y="2693525"/>
            <a:ext cx="3159300" cy="55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98" name="Google Shape;398;p4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399" name="Google Shape;399;p4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97AFC86A-280A-658E-9DF6-8FB567CE3FC1}"/>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FFF10F74-8E6C-560E-AF94-5CDC3AF2726C}"/>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49A5B73F-4EB9-0FBD-204D-794A6458032E}"/>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0F2103F7-0AC2-B68F-5ED7-A6143D8A1373}"/>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03F2F966-964E-13C7-0BDC-6D9C881D334E}"/>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0E1A56D6-B148-DD9E-DB88-E6C11520938C}"/>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4E736B10-F863-A769-4AC4-172D2A789AE9}"/>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D4EB3325-E80E-9DB7-84E7-D857B8B3F856}"/>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5517770B-920E-C6FA-B445-8540AF92844D}"/>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212BC6C3-2BFF-D69D-09CE-15EAE1F067FE}"/>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6E61C580-CC0D-9861-E3F6-D173CE2152DD}"/>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B2074CB9-3403-22B3-DA61-4E6D5B1384AA}"/>
              </a:ext>
            </a:extLst>
          </p:cNvPr>
          <p:cNvSpPr>
            <a:spLocks noGrp="1"/>
          </p:cNvSpPr>
          <p:nvPr>
            <p:ph type="sldNum" sz="quarter" idx="11"/>
          </p:nvPr>
        </p:nvSpPr>
        <p:spPr>
          <a:xfrm>
            <a:off x="8430750" y="74507"/>
            <a:ext cx="511550" cy="274637"/>
          </a:xfrm>
        </p:spPr>
        <p:txBody>
          <a:bodyPr/>
          <a:lstStyle/>
          <a:p>
            <a:fld id="{9832A988-06BA-449C-8585-FFF7D8DB6DB9}" type="slidenum">
              <a:rPr kumimoji="1" lang="ja-JP" altLang="en-US" smtClean="0"/>
              <a:t>‹#›</a:t>
            </a:fld>
            <a:endParaRPr kumimoji="1" lang="ja-JP" alt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D3B2B4A3-D3B1-E399-1B4A-E5148CCC0DCD}"/>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C06FBF4C-D4CE-5B8F-1FC2-63F27A36C478}"/>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65F0AC91-1F3E-A5C0-CECB-44F3D3AF150B}"/>
              </a:ext>
            </a:extLst>
          </p:cNvPr>
          <p:cNvSpPr>
            <a:spLocks noGrp="1"/>
          </p:cNvSpPr>
          <p:nvPr>
            <p:ph type="ftr" sz="quarter" idx="16"/>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34E3E9CF-FB7B-DCB9-84B5-145E6C7D8C41}"/>
              </a:ext>
            </a:extLst>
          </p:cNvPr>
          <p:cNvSpPr>
            <a:spLocks noGrp="1"/>
          </p:cNvSpPr>
          <p:nvPr>
            <p:ph type="sldNum" sz="quarter" idx="17"/>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3DD6DBD8-891F-7957-27B7-D59A3FFE5065}"/>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A9CFEC97-D4F4-9D09-D999-034EF8CF1432}"/>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CUSTOM_16">
    <p:spTree>
      <p:nvGrpSpPr>
        <p:cNvPr id="1" name="Shape 159"/>
        <p:cNvGrpSpPr/>
        <p:nvPr/>
      </p:nvGrpSpPr>
      <p:grpSpPr>
        <a:xfrm>
          <a:off x="0" y="0"/>
          <a:ext cx="0" cy="0"/>
          <a:chOff x="0" y="0"/>
          <a:chExt cx="0" cy="0"/>
        </a:xfrm>
      </p:grpSpPr>
      <p:cxnSp>
        <p:nvCxnSpPr>
          <p:cNvPr id="160" name="Google Shape;160;p2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1" name="Google Shape;161;p2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62" name="Google Shape;162;p22"/>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3" name="Google Shape;163;p22"/>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4" name="Google Shape;164;p22"/>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65" name="Google Shape;165;p22"/>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166" name="Google Shape;166;p2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 name="フッター プレースホルダー 1">
            <a:extLst>
              <a:ext uri="{FF2B5EF4-FFF2-40B4-BE49-F238E27FC236}">
                <a16:creationId xmlns:a16="http://schemas.microsoft.com/office/drawing/2014/main" id="{506FB919-7869-1F2C-2442-2F48574C4039}"/>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EF133652-28D2-8A4C-2FF2-3E49873967B5}"/>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CUSTOM_17">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1877475" y="445025"/>
            <a:ext cx="5389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9" name="Google Shape;169;p23"/>
          <p:cNvSpPr txBox="1">
            <a:spLocks noGrp="1"/>
          </p:cNvSpPr>
          <p:nvPr>
            <p:ph type="subTitle" idx="1"/>
          </p:nvPr>
        </p:nvSpPr>
        <p:spPr>
          <a:xfrm>
            <a:off x="32267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0" name="Google Shape;170;p23"/>
          <p:cNvSpPr txBox="1">
            <a:spLocks noGrp="1"/>
          </p:cNvSpPr>
          <p:nvPr>
            <p:ph type="subTitle" idx="2"/>
          </p:nvPr>
        </p:nvSpPr>
        <p:spPr>
          <a:xfrm>
            <a:off x="32267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3"/>
          <p:cNvSpPr txBox="1">
            <a:spLocks noGrp="1"/>
          </p:cNvSpPr>
          <p:nvPr>
            <p:ph type="subTitle" idx="3"/>
          </p:nvPr>
        </p:nvSpPr>
        <p:spPr>
          <a:xfrm>
            <a:off x="719108" y="1405390"/>
            <a:ext cx="2486100" cy="40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2" name="Google Shape;172;p23"/>
          <p:cNvSpPr txBox="1">
            <a:spLocks noGrp="1"/>
          </p:cNvSpPr>
          <p:nvPr>
            <p:ph type="subTitle" idx="4"/>
          </p:nvPr>
        </p:nvSpPr>
        <p:spPr>
          <a:xfrm>
            <a:off x="719108" y="180641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3" name="Google Shape;173;p23"/>
          <p:cNvSpPr txBox="1">
            <a:spLocks noGrp="1"/>
          </p:cNvSpPr>
          <p:nvPr>
            <p:ph type="subTitle" idx="5"/>
          </p:nvPr>
        </p:nvSpPr>
        <p:spPr>
          <a:xfrm>
            <a:off x="32267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4" name="Google Shape;174;p23"/>
          <p:cNvSpPr txBox="1">
            <a:spLocks noGrp="1"/>
          </p:cNvSpPr>
          <p:nvPr>
            <p:ph type="subTitle" idx="6"/>
          </p:nvPr>
        </p:nvSpPr>
        <p:spPr>
          <a:xfrm>
            <a:off x="322670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5" name="Google Shape;175;p23"/>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176" name="Google Shape;176;p23"/>
          <p:cNvSpPr txBox="1">
            <a:spLocks noGrp="1"/>
          </p:cNvSpPr>
          <p:nvPr>
            <p:ph type="subTitle" idx="8"/>
          </p:nvPr>
        </p:nvSpPr>
        <p:spPr>
          <a:xfrm>
            <a:off x="719158" y="3565487"/>
            <a:ext cx="2486100" cy="618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77" name="Google Shape;177;p2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78" name="Google Shape;178;p2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4D896400-C931-5064-4356-23A60A634544}"/>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A7EB240B-072B-A435-4DF7-C073D61BCF30}"/>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1">
  <p:cSld name="CUSTOM_19">
    <p:spTree>
      <p:nvGrpSpPr>
        <p:cNvPr id="1" name="Shape 185"/>
        <p:cNvGrpSpPr/>
        <p:nvPr/>
      </p:nvGrpSpPr>
      <p:grpSpPr>
        <a:xfrm>
          <a:off x="0" y="0"/>
          <a:ext cx="0" cy="0"/>
          <a:chOff x="0" y="0"/>
          <a:chExt cx="0" cy="0"/>
        </a:xfrm>
      </p:grpSpPr>
      <p:sp>
        <p:nvSpPr>
          <p:cNvPr id="186" name="Google Shape;186;p25"/>
          <p:cNvSpPr txBox="1">
            <a:spLocks noGrp="1"/>
          </p:cNvSpPr>
          <p:nvPr>
            <p:ph type="title" hasCustomPrompt="1"/>
          </p:nvPr>
        </p:nvSpPr>
        <p:spPr>
          <a:xfrm>
            <a:off x="713225" y="1345375"/>
            <a:ext cx="6120300" cy="16443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7" name="Google Shape;187;p25"/>
          <p:cNvSpPr txBox="1">
            <a:spLocks noGrp="1"/>
          </p:cNvSpPr>
          <p:nvPr>
            <p:ph type="subTitle" idx="1"/>
          </p:nvPr>
        </p:nvSpPr>
        <p:spPr>
          <a:xfrm>
            <a:off x="713225" y="3188648"/>
            <a:ext cx="61203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cxnSp>
        <p:nvCxnSpPr>
          <p:cNvPr id="188" name="Google Shape;188;p2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89" name="Google Shape;189;p2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90" name="Google Shape;190;p25"/>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91" name="Google Shape;191;p25"/>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29E79792-A354-D6E9-0479-022AD31BD3B4}"/>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83007947-5FF8-9D90-33FD-52F1A84925E7}"/>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CUSTOM_20">
    <p:spTree>
      <p:nvGrpSpPr>
        <p:cNvPr id="1" name="Shape 199"/>
        <p:cNvGrpSpPr/>
        <p:nvPr/>
      </p:nvGrpSpPr>
      <p:grpSpPr>
        <a:xfrm>
          <a:off x="0" y="0"/>
          <a:ext cx="0" cy="0"/>
          <a:chOff x="0" y="0"/>
          <a:chExt cx="0" cy="0"/>
        </a:xfrm>
      </p:grpSpPr>
      <p:sp>
        <p:nvSpPr>
          <p:cNvPr id="200" name="Google Shape;200;p27"/>
          <p:cNvSpPr txBox="1">
            <a:spLocks noGrp="1"/>
          </p:cNvSpPr>
          <p:nvPr>
            <p:ph type="title"/>
          </p:nvPr>
        </p:nvSpPr>
        <p:spPr>
          <a:xfrm>
            <a:off x="4373850" y="944250"/>
            <a:ext cx="2475300" cy="6489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01" name="Google Shape;201;p27"/>
          <p:cNvSpPr txBox="1">
            <a:spLocks noGrp="1"/>
          </p:cNvSpPr>
          <p:nvPr>
            <p:ph type="title" idx="2" hasCustomPrompt="1"/>
          </p:nvPr>
        </p:nvSpPr>
        <p:spPr>
          <a:xfrm>
            <a:off x="2294850" y="1096650"/>
            <a:ext cx="1650900" cy="97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000">
                <a:solidFill>
                  <a:schemeClr val="accent1"/>
                </a:solidFill>
              </a:defRPr>
            </a:lvl1pPr>
            <a:lvl2pPr lvl="1" rtl="0">
              <a:spcBef>
                <a:spcPts val="0"/>
              </a:spcBef>
              <a:spcAft>
                <a:spcPts val="0"/>
              </a:spcAft>
              <a:buSzPts val="6000"/>
              <a:buNone/>
              <a:defRPr sz="6000" b="1"/>
            </a:lvl2pPr>
            <a:lvl3pPr lvl="2" rtl="0">
              <a:spcBef>
                <a:spcPts val="0"/>
              </a:spcBef>
              <a:spcAft>
                <a:spcPts val="0"/>
              </a:spcAft>
              <a:buSzPts val="6000"/>
              <a:buNone/>
              <a:defRPr sz="6000" b="1"/>
            </a:lvl3pPr>
            <a:lvl4pPr lvl="3" rtl="0">
              <a:spcBef>
                <a:spcPts val="0"/>
              </a:spcBef>
              <a:spcAft>
                <a:spcPts val="0"/>
              </a:spcAft>
              <a:buSzPts val="6000"/>
              <a:buNone/>
              <a:defRPr sz="6000" b="1"/>
            </a:lvl4pPr>
            <a:lvl5pPr lvl="4" rtl="0">
              <a:spcBef>
                <a:spcPts val="0"/>
              </a:spcBef>
              <a:spcAft>
                <a:spcPts val="0"/>
              </a:spcAft>
              <a:buSzPts val="6000"/>
              <a:buNone/>
              <a:defRPr sz="6000" b="1"/>
            </a:lvl5pPr>
            <a:lvl6pPr lvl="5" rtl="0">
              <a:spcBef>
                <a:spcPts val="0"/>
              </a:spcBef>
              <a:spcAft>
                <a:spcPts val="0"/>
              </a:spcAft>
              <a:buSzPts val="6000"/>
              <a:buNone/>
              <a:defRPr sz="6000" b="1"/>
            </a:lvl6pPr>
            <a:lvl7pPr lvl="6" rtl="0">
              <a:spcBef>
                <a:spcPts val="0"/>
              </a:spcBef>
              <a:spcAft>
                <a:spcPts val="0"/>
              </a:spcAft>
              <a:buSzPts val="6000"/>
              <a:buNone/>
              <a:defRPr sz="6000" b="1"/>
            </a:lvl7pPr>
            <a:lvl8pPr lvl="7" rtl="0">
              <a:spcBef>
                <a:spcPts val="0"/>
              </a:spcBef>
              <a:spcAft>
                <a:spcPts val="0"/>
              </a:spcAft>
              <a:buSzPts val="6000"/>
              <a:buNone/>
              <a:defRPr sz="6000" b="1"/>
            </a:lvl8pPr>
            <a:lvl9pPr lvl="8" rtl="0">
              <a:spcBef>
                <a:spcPts val="0"/>
              </a:spcBef>
              <a:spcAft>
                <a:spcPts val="0"/>
              </a:spcAft>
              <a:buSzPts val="6000"/>
              <a:buNone/>
              <a:defRPr sz="6000" b="1"/>
            </a:lvl9pPr>
          </a:lstStyle>
          <a:p>
            <a:r>
              <a:t>xx%</a:t>
            </a:r>
          </a:p>
        </p:txBody>
      </p:sp>
      <p:sp>
        <p:nvSpPr>
          <p:cNvPr id="202" name="Google Shape;202;p27"/>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03" name="Google Shape;203;p27"/>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4" name="Google Shape;204;p27"/>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5" name="Google Shape;205;p27"/>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6" name="Google Shape;206;p27"/>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7" name="Google Shape;207;p27"/>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08" name="Google Shape;208;p27"/>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2" name="フッター プレースホルダー 1">
            <a:extLst>
              <a:ext uri="{FF2B5EF4-FFF2-40B4-BE49-F238E27FC236}">
                <a16:creationId xmlns:a16="http://schemas.microsoft.com/office/drawing/2014/main" id="{E5BA1618-4C4F-EE6E-CF36-BF4039EF435D}"/>
              </a:ext>
            </a:extLst>
          </p:cNvPr>
          <p:cNvSpPr>
            <a:spLocks noGrp="1"/>
          </p:cNvSpPr>
          <p:nvPr>
            <p:ph type="ftr" sz="quarter" idx="10"/>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251496E3-2B75-C7E3-0626-F0102B2703E2}"/>
              </a:ext>
            </a:extLst>
          </p:cNvPr>
          <p:cNvSpPr>
            <a:spLocks noGrp="1"/>
          </p:cNvSpPr>
          <p:nvPr>
            <p:ph type="sldNum" sz="quarter" idx="11"/>
          </p:nvPr>
        </p:nvSpPr>
        <p:spPr/>
        <p:txBody>
          <a:bodyPr/>
          <a:lstStyle/>
          <a:p>
            <a:fld id="{9832A988-06BA-449C-8585-FFF7D8DB6DB9}" type="slidenum">
              <a:rPr kumimoji="1" lang="ja-JP" altLang="en-US" smtClean="0"/>
              <a:t>‹#›</a:t>
            </a:fld>
            <a:endParaRPr kumimoji="1"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0232A"/>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2" name="スライド番号プレースホルダー 1">
            <a:extLst>
              <a:ext uri="{FF2B5EF4-FFF2-40B4-BE49-F238E27FC236}">
                <a16:creationId xmlns:a16="http://schemas.microsoft.com/office/drawing/2014/main" id="{997AE4C1-3855-56C9-06C6-100A830B5BF0}"/>
              </a:ext>
            </a:extLst>
          </p:cNvPr>
          <p:cNvSpPr>
            <a:spLocks noGrp="1"/>
          </p:cNvSpPr>
          <p:nvPr>
            <p:ph type="sldNum" sz="quarter" idx="4"/>
          </p:nvPr>
        </p:nvSpPr>
        <p:spPr>
          <a:xfrm>
            <a:off x="8512005" y="94989"/>
            <a:ext cx="511345" cy="274637"/>
          </a:xfrm>
          <a:prstGeom prst="rect">
            <a:avLst/>
          </a:prstGeom>
          <a:solidFill>
            <a:srgbClr val="F4F4EF"/>
          </a:solidFill>
        </p:spPr>
        <p:txBody>
          <a:bodyPr vert="horz" lIns="91440" tIns="45720" rIns="91440" bIns="45720" rtlCol="0" anchor="ctr"/>
          <a:lstStyle>
            <a:lvl1pPr algn="ctr">
              <a:defRPr sz="1200">
                <a:solidFill>
                  <a:srgbClr val="A01D26"/>
                </a:solidFill>
              </a:defRPr>
            </a:lvl1pPr>
          </a:lstStyle>
          <a:p>
            <a:fld id="{9832A988-06BA-449C-8585-FFF7D8DB6DB9}" type="slidenum">
              <a:rPr kumimoji="1" lang="ja-JP" altLang="en-US" smtClean="0"/>
              <a:pPr/>
              <a:t>‹#›</a:t>
            </a:fld>
            <a:endParaRPr kumimoji="1" lang="ja-JP" altLang="en-US" dirty="0"/>
          </a:p>
        </p:txBody>
      </p:sp>
      <p:sp>
        <p:nvSpPr>
          <p:cNvPr id="3" name="フッター プレースホルダー 2">
            <a:extLst>
              <a:ext uri="{FF2B5EF4-FFF2-40B4-BE49-F238E27FC236}">
                <a16:creationId xmlns:a16="http://schemas.microsoft.com/office/drawing/2014/main" id="{C9F56517-EA89-79FB-BA49-063F199840D9}"/>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9" r:id="rId4"/>
    <p:sldLayoutId id="2147483661" r:id="rId5"/>
    <p:sldLayoutId id="2147483668" r:id="rId6"/>
    <p:sldLayoutId id="2147483669" r:id="rId7"/>
    <p:sldLayoutId id="2147483671" r:id="rId8"/>
    <p:sldLayoutId id="2147483673" r:id="rId9"/>
    <p:sldLayoutId id="2147483676" r:id="rId10"/>
    <p:sldLayoutId id="2147483682" r:id="rId11"/>
    <p:sldLayoutId id="2147483685" r:id="rId12"/>
    <p:sldLayoutId id="2147483688" r:id="rId13"/>
    <p:sldLayoutId id="2147483689" r:id="rId14"/>
    <p:sldLayoutId id="2147483696" r:id="rId15"/>
    <p:sldLayoutId id="2147483697" r:id="rId16"/>
    <p:sldLayoutId id="2147483698" r:id="rId17"/>
    <p:sldLayoutId id="2147483699"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chara-zokusei.jp/"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jpeg"/><Relationship Id="rId7"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hyperlink" Target="http://www.shueisha.co.jp/" TargetMode="Externa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image" Target="../media/image9.jpe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media" Target="../media/media2.m4a"/><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notesSlide" Target="../notesSlides/notesSlide5.xml"/><Relationship Id="rId4"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skiyaki.com/"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AA269E69-D3B3-F230-34C8-24B7E4317F1D}"/>
              </a:ext>
            </a:extLst>
          </p:cNvPr>
          <p:cNvSpPr/>
          <p:nvPr/>
        </p:nvSpPr>
        <p:spPr>
          <a:xfrm>
            <a:off x="4821789" y="1771900"/>
            <a:ext cx="3553522" cy="3004250"/>
          </a:xfrm>
          <a:prstGeom prst="rect">
            <a:avLst/>
          </a:prstGeom>
          <a:solidFill>
            <a:srgbClr val="F4F4EF"/>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6A021EF-7957-580F-7B39-EC2688ECF5E7}"/>
              </a:ext>
            </a:extLst>
          </p:cNvPr>
          <p:cNvSpPr/>
          <p:nvPr/>
        </p:nvSpPr>
        <p:spPr>
          <a:xfrm>
            <a:off x="768691" y="1771900"/>
            <a:ext cx="3553522" cy="3004250"/>
          </a:xfrm>
          <a:prstGeom prst="rect">
            <a:avLst/>
          </a:prstGeom>
          <a:solidFill>
            <a:srgbClr val="F4F4EF"/>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正方形/長方形 2">
            <a:extLst>
              <a:ext uri="{FF2B5EF4-FFF2-40B4-BE49-F238E27FC236}">
                <a16:creationId xmlns:a16="http://schemas.microsoft.com/office/drawing/2014/main" id="{C145CE7F-380E-7EC0-96C6-38D6AC188228}"/>
              </a:ext>
            </a:extLst>
          </p:cNvPr>
          <p:cNvSpPr/>
          <p:nvPr/>
        </p:nvSpPr>
        <p:spPr>
          <a:xfrm>
            <a:off x="763200" y="526350"/>
            <a:ext cx="7617600" cy="993300"/>
          </a:xfrm>
          <a:prstGeom prst="rect">
            <a:avLst/>
          </a:prstGeom>
          <a:solidFill>
            <a:srgbClr val="20232A"/>
          </a:solidFill>
          <a:ln>
            <a:solidFill>
              <a:srgbClr val="D4DD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2" name="Google Shape;482;p59"/>
          <p:cNvSpPr txBox="1">
            <a:spLocks noGrp="1"/>
          </p:cNvSpPr>
          <p:nvPr>
            <p:ph type="ctrTitle"/>
          </p:nvPr>
        </p:nvSpPr>
        <p:spPr>
          <a:xfrm>
            <a:off x="861988" y="367350"/>
            <a:ext cx="7420025" cy="655500"/>
          </a:xfrm>
          <a:prstGeom prst="rect">
            <a:avLst/>
          </a:prstGeom>
        </p:spPr>
        <p:txBody>
          <a:bodyPr spcFirstLastPara="1" wrap="square" lIns="91425" tIns="91425" rIns="91425" bIns="91425" anchor="b" anchorCtr="0">
            <a:noAutofit/>
          </a:bodyPr>
          <a:lstStyle/>
          <a:p>
            <a:pPr algn="l"/>
            <a:br>
              <a:rPr lang="en-US" altLang="ja-JP" sz="2800" b="1" dirty="0">
                <a:solidFill>
                  <a:srgbClr val="000000"/>
                </a:solidFill>
                <a:latin typeface="Arial" panose="020B0604020202020204" pitchFamily="34" charset="0"/>
              </a:rPr>
            </a:br>
            <a:r>
              <a:rPr lang="ja-JP" altLang="en-US" sz="2400" b="1" u="sng" dirty="0">
                <a:solidFill>
                  <a:srgbClr val="D4DDE1"/>
                </a:solidFill>
                <a:latin typeface="HGSｺﾞｼｯｸM" panose="020B0600000000000000" pitchFamily="50" charset="-128"/>
                <a:ea typeface="HGSｺﾞｼｯｸM" panose="020B0600000000000000" pitchFamily="50" charset="-128"/>
              </a:rPr>
              <a:t>配役傾向</a:t>
            </a:r>
            <a:r>
              <a:rPr lang="ja-JP" altLang="en-US" sz="2400" b="1" u="sng" dirty="0">
                <a:solidFill>
                  <a:srgbClr val="F4F4EF"/>
                </a:solidFill>
                <a:latin typeface="HGSｺﾞｼｯｸM" panose="020B0600000000000000" pitchFamily="50" charset="-128"/>
                <a:ea typeface="HGSｺﾞｼｯｸM" panose="020B0600000000000000" pitchFamily="50" charset="-128"/>
              </a:rPr>
              <a:t>にもとづく声優ネットワークの構築と分析</a:t>
            </a:r>
            <a:endParaRPr kumimoji="1" lang="ja-JP" altLang="en-US" sz="2800" b="1" u="sng" dirty="0">
              <a:solidFill>
                <a:srgbClr val="F4F4EF"/>
              </a:solidFill>
              <a:latin typeface="HGSｺﾞｼｯｸM" panose="020B0600000000000000" pitchFamily="50" charset="-128"/>
              <a:ea typeface="HGSｺﾞｼｯｸM" panose="020B0600000000000000" pitchFamily="50" charset="-128"/>
            </a:endParaRPr>
          </a:p>
        </p:txBody>
      </p:sp>
      <p:sp>
        <p:nvSpPr>
          <p:cNvPr id="483" name="Google Shape;483;p59"/>
          <p:cNvSpPr txBox="1">
            <a:spLocks noGrp="1"/>
          </p:cNvSpPr>
          <p:nvPr>
            <p:ph type="subTitle" idx="1"/>
          </p:nvPr>
        </p:nvSpPr>
        <p:spPr>
          <a:xfrm>
            <a:off x="1039950" y="907500"/>
            <a:ext cx="7064100" cy="993300"/>
          </a:xfrm>
          <a:prstGeom prst="rect">
            <a:avLst/>
          </a:prstGeom>
        </p:spPr>
        <p:txBody>
          <a:bodyPr spcFirstLastPara="1" wrap="square" lIns="91425" tIns="91425" rIns="91425" bIns="91425" anchor="t" anchorCtr="0">
            <a:noAutofit/>
          </a:bodyPr>
          <a:lstStyle/>
          <a:p>
            <a:pPr marL="0" lvl="0" indent="0" algn="r">
              <a:buClr>
                <a:schemeClr val="dk1"/>
              </a:buClr>
              <a:buSzPts val="1100"/>
            </a:pPr>
            <a:r>
              <a:rPr lang="zh-TW" altLang="en-US" u="sng" dirty="0">
                <a:solidFill>
                  <a:srgbClr val="F4F4EF"/>
                </a:solidFill>
                <a:latin typeface="HGSｺﾞｼｯｸM" panose="020B0600000000000000" pitchFamily="50" charset="-128"/>
                <a:ea typeface="HGSｺﾞｼｯｸM" panose="020B0600000000000000" pitchFamily="50" charset="-128"/>
              </a:rPr>
              <a:t>牧野純之介</a:t>
            </a:r>
            <a:r>
              <a:rPr lang="en-US" altLang="zh-TW" u="sng" dirty="0">
                <a:solidFill>
                  <a:srgbClr val="F4F4EF"/>
                </a:solidFill>
                <a:latin typeface="HGSｺﾞｼｯｸM" panose="020B0600000000000000" pitchFamily="50" charset="-128"/>
                <a:ea typeface="HGSｺﾞｼｯｸM" panose="020B0600000000000000" pitchFamily="50" charset="-128"/>
              </a:rPr>
              <a:t>¹</a:t>
            </a:r>
            <a:r>
              <a:rPr lang="zh-TW" altLang="en-US" u="sng" dirty="0">
                <a:solidFill>
                  <a:srgbClr val="F4F4EF"/>
                </a:solidFill>
                <a:latin typeface="HGSｺﾞｼｯｸM" panose="020B0600000000000000" pitchFamily="50" charset="-128"/>
                <a:ea typeface="HGSｺﾞｼｯｸM" panose="020B0600000000000000" pitchFamily="50" charset="-128"/>
              </a:rPr>
              <a:t>，藤本直樹</a:t>
            </a:r>
            <a:r>
              <a:rPr lang="en-US" altLang="zh-TW" u="sng" dirty="0">
                <a:solidFill>
                  <a:srgbClr val="F4F4EF"/>
                </a:solidFill>
                <a:latin typeface="HGSｺﾞｼｯｸM" panose="020B0600000000000000" pitchFamily="50" charset="-128"/>
                <a:ea typeface="HGSｺﾞｼｯｸM" panose="020B0600000000000000" pitchFamily="50" charset="-128"/>
              </a:rPr>
              <a:t>²</a:t>
            </a:r>
            <a:r>
              <a:rPr lang="zh-TW" altLang="en-US" u="sng" dirty="0">
                <a:solidFill>
                  <a:srgbClr val="F4F4EF"/>
                </a:solidFill>
                <a:latin typeface="HGSｺﾞｼｯｸM" panose="020B0600000000000000" pitchFamily="50" charset="-128"/>
                <a:ea typeface="HGSｺﾞｼｯｸM" panose="020B0600000000000000" pitchFamily="50" charset="-128"/>
              </a:rPr>
              <a:t>，山西良典</a:t>
            </a:r>
            <a:r>
              <a:rPr lang="en-US" altLang="zh-TW" u="sng" dirty="0">
                <a:solidFill>
                  <a:srgbClr val="F4F4EF"/>
                </a:solidFill>
                <a:latin typeface="HGSｺﾞｼｯｸM" panose="020B0600000000000000" pitchFamily="50" charset="-128"/>
                <a:ea typeface="HGSｺﾞｼｯｸM" panose="020B0600000000000000" pitchFamily="50" charset="-128"/>
              </a:rPr>
              <a:t>¹</a:t>
            </a:r>
            <a:endParaRPr lang="en-US" altLang="zh-CN" u="sng" dirty="0">
              <a:solidFill>
                <a:srgbClr val="F4F4EF"/>
              </a:solidFill>
              <a:latin typeface="HGSｺﾞｼｯｸM" panose="020B0600000000000000" pitchFamily="50" charset="-128"/>
              <a:ea typeface="HGSｺﾞｼｯｸM" panose="020B0600000000000000" pitchFamily="50" charset="-128"/>
            </a:endParaRPr>
          </a:p>
          <a:p>
            <a:pPr marL="0" lvl="0" indent="0" algn="r">
              <a:buClr>
                <a:schemeClr val="dk1"/>
              </a:buClr>
              <a:buSzPts val="1100"/>
            </a:pPr>
            <a:r>
              <a:rPr lang="en-US" altLang="zh-CN" sz="1400" dirty="0">
                <a:solidFill>
                  <a:srgbClr val="F4F4EF"/>
                </a:solidFill>
                <a:latin typeface="HGSｺﾞｼｯｸM" panose="020B0600000000000000" pitchFamily="50" charset="-128"/>
                <a:ea typeface="HGSｺﾞｼｯｸM" panose="020B0600000000000000" pitchFamily="50" charset="-128"/>
              </a:rPr>
              <a:t>1:</a:t>
            </a:r>
            <a:r>
              <a:rPr lang="zh-CN" altLang="en-US" sz="1400" dirty="0">
                <a:solidFill>
                  <a:srgbClr val="F4F4EF"/>
                </a:solidFill>
                <a:latin typeface="HGSｺﾞｼｯｸM" panose="020B0600000000000000" pitchFamily="50" charset="-128"/>
                <a:ea typeface="HGSｺﾞｼｯｸM" panose="020B0600000000000000" pitchFamily="50" charset="-128"/>
              </a:rPr>
              <a:t>関西大学総合情報学部，</a:t>
            </a:r>
            <a:r>
              <a:rPr lang="en-US" altLang="zh-CN" sz="1400" dirty="0">
                <a:solidFill>
                  <a:srgbClr val="F4F4EF"/>
                </a:solidFill>
                <a:latin typeface="HGSｺﾞｼｯｸM" panose="020B0600000000000000" pitchFamily="50" charset="-128"/>
                <a:ea typeface="HGSｺﾞｼｯｸM" panose="020B0600000000000000" pitchFamily="50" charset="-128"/>
              </a:rPr>
              <a:t>2</a:t>
            </a:r>
            <a:r>
              <a:rPr lang="zh-CN" altLang="en-US" sz="1400" dirty="0">
                <a:solidFill>
                  <a:srgbClr val="F4F4EF"/>
                </a:solidFill>
                <a:latin typeface="HGSｺﾞｼｯｸM" panose="020B0600000000000000" pitchFamily="50" charset="-128"/>
                <a:ea typeface="HGSｺﾞｼｯｸM" panose="020B0600000000000000" pitchFamily="50" charset="-128"/>
              </a:rPr>
              <a:t>：関西大学大学院総合情報学研究科</a:t>
            </a:r>
          </a:p>
          <a:p>
            <a:pPr marL="0" lvl="0" indent="0" algn="r">
              <a:buClr>
                <a:schemeClr val="dk1"/>
              </a:buClr>
              <a:buSzPts val="1100"/>
            </a:pPr>
            <a:endParaRPr lang="en-US" altLang="zh-TW" sz="1400" dirty="0">
              <a:solidFill>
                <a:schemeClr val="dk1"/>
              </a:solidFill>
              <a:latin typeface="HGSｺﾞｼｯｸM" panose="020B0600000000000000" pitchFamily="50" charset="-128"/>
              <a:ea typeface="HGSｺﾞｼｯｸM" panose="020B0600000000000000" pitchFamily="50" charset="-128"/>
            </a:endParaRPr>
          </a:p>
          <a:p>
            <a:pPr marL="0" lvl="0" indent="0" algn="r">
              <a:buClr>
                <a:schemeClr val="dk1"/>
              </a:buClr>
              <a:buSzPts val="1100"/>
            </a:pPr>
            <a:endParaRPr lang="en-US" altLang="zh-TW" sz="1400" dirty="0">
              <a:solidFill>
                <a:schemeClr val="dk1"/>
              </a:solidFill>
              <a:ea typeface="HGSｺﾞｼｯｸE" panose="020B0900000000000000" pitchFamily="50" charset="-128"/>
            </a:endParaRPr>
          </a:p>
          <a:p>
            <a:pPr marL="0" lvl="0" indent="0">
              <a:buClr>
                <a:schemeClr val="dk1"/>
              </a:buClr>
              <a:buSzPts val="1100"/>
            </a:pPr>
            <a:endParaRPr lang="en-US" altLang="zh-TW" dirty="0">
              <a:solidFill>
                <a:schemeClr val="dk1"/>
              </a:solidFill>
            </a:endParaRPr>
          </a:p>
        </p:txBody>
      </p:sp>
      <p:pic>
        <p:nvPicPr>
          <p:cNvPr id="4" name="図 3">
            <a:extLst>
              <a:ext uri="{FF2B5EF4-FFF2-40B4-BE49-F238E27FC236}">
                <a16:creationId xmlns:a16="http://schemas.microsoft.com/office/drawing/2014/main" id="{DB60EAF3-A35B-DD17-71E9-AFD467A0261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46262" y="1712238"/>
            <a:ext cx="3198381" cy="3031242"/>
          </a:xfrm>
          <a:prstGeom prst="rect">
            <a:avLst/>
          </a:prstGeom>
        </p:spPr>
      </p:pic>
      <p:pic>
        <p:nvPicPr>
          <p:cNvPr id="5" name="図 4" descr="ダイアグラム&#10;&#10;自動的に生成された説明">
            <a:extLst>
              <a:ext uri="{FF2B5EF4-FFF2-40B4-BE49-F238E27FC236}">
                <a16:creationId xmlns:a16="http://schemas.microsoft.com/office/drawing/2014/main" id="{4ABA876B-4B9F-5A3E-867A-4109FBFB4DF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40238" y="1725734"/>
            <a:ext cx="2962085" cy="3004250"/>
          </a:xfrm>
          <a:prstGeom prst="rect">
            <a:avLst/>
          </a:prstGeom>
        </p:spPr>
      </p:pic>
      <p:sp>
        <p:nvSpPr>
          <p:cNvPr id="8" name="テキスト ボックス 7">
            <a:extLst>
              <a:ext uri="{FF2B5EF4-FFF2-40B4-BE49-F238E27FC236}">
                <a16:creationId xmlns:a16="http://schemas.microsoft.com/office/drawing/2014/main" id="{A4F729FA-E6CF-589B-5332-E8DF3EF66CE8}"/>
              </a:ext>
            </a:extLst>
          </p:cNvPr>
          <p:cNvSpPr txBox="1"/>
          <p:nvPr/>
        </p:nvSpPr>
        <p:spPr>
          <a:xfrm>
            <a:off x="7256226" y="4360652"/>
            <a:ext cx="1340574" cy="630942"/>
          </a:xfrm>
          <a:prstGeom prst="rect">
            <a:avLst/>
          </a:prstGeom>
          <a:solidFill>
            <a:srgbClr val="F4F4EF"/>
          </a:solidFill>
          <a:ln w="12700">
            <a:solidFill>
              <a:srgbClr val="A01D26"/>
            </a:solidFill>
          </a:ln>
        </p:spPr>
        <p:txBody>
          <a:bodyPr wrap="square">
            <a:spAutoFit/>
          </a:bodyPr>
          <a:lstStyle/>
          <a:p>
            <a:r>
              <a:rPr lang="en-US" altLang="ja-JP" sz="700" b="0" i="0" dirty="0">
                <a:solidFill>
                  <a:srgbClr val="1D1C1D"/>
                </a:solidFill>
                <a:effectLst/>
                <a:latin typeface="Slack-Lato"/>
              </a:rPr>
              <a:t>©</a:t>
            </a:r>
            <a:r>
              <a:rPr lang="ja-JP" altLang="en-US" sz="700" b="0" i="0" dirty="0">
                <a:solidFill>
                  <a:srgbClr val="1D1C1D"/>
                </a:solidFill>
                <a:effectLst/>
                <a:latin typeface="Slack-Lato"/>
              </a:rPr>
              <a:t>春場ねぎ・講談社／</a:t>
            </a:r>
            <a:br>
              <a:rPr lang="en-US" altLang="ja-JP" sz="700" b="0" i="0" dirty="0">
                <a:solidFill>
                  <a:srgbClr val="1D1C1D"/>
                </a:solidFill>
                <a:effectLst/>
                <a:latin typeface="Slack-Lato"/>
              </a:rPr>
            </a:br>
            <a:r>
              <a:rPr lang="ja-JP" altLang="en-US" sz="700" b="0" i="0" dirty="0">
                <a:solidFill>
                  <a:srgbClr val="1D1C1D"/>
                </a:solidFill>
                <a:effectLst/>
                <a:latin typeface="Slack-Lato"/>
              </a:rPr>
              <a:t>「五等分の花嫁」製作委員会　</a:t>
            </a:r>
            <a:endParaRPr lang="en-US" altLang="ja-JP" sz="700" b="0" i="0" dirty="0">
              <a:solidFill>
                <a:srgbClr val="1D1C1D"/>
              </a:solidFill>
              <a:effectLst/>
              <a:latin typeface="Slack-Lato"/>
            </a:endParaRPr>
          </a:p>
          <a:p>
            <a:r>
              <a:rPr lang="en-US" altLang="ja-JP" sz="700" b="0" i="0" dirty="0">
                <a:solidFill>
                  <a:srgbClr val="1D1C1D"/>
                </a:solidFill>
                <a:effectLst/>
                <a:latin typeface="Slack-Lato"/>
              </a:rPr>
              <a:t>Copyright© 1995-2024, Tokyo Broadcasting System Television, Inc. All Rights Reserved.</a:t>
            </a:r>
            <a:endParaRPr lang="ja-JP" altLang="en-US" sz="700" dirty="0"/>
          </a:p>
        </p:txBody>
      </p:sp>
      <p:sp>
        <p:nvSpPr>
          <p:cNvPr id="9" name="楕円 8">
            <a:extLst>
              <a:ext uri="{FF2B5EF4-FFF2-40B4-BE49-F238E27FC236}">
                <a16:creationId xmlns:a16="http://schemas.microsoft.com/office/drawing/2014/main" id="{655E9DBF-6E4E-4F1C-3CE7-C840CD72EBD7}"/>
              </a:ext>
            </a:extLst>
          </p:cNvPr>
          <p:cNvSpPr/>
          <p:nvPr/>
        </p:nvSpPr>
        <p:spPr>
          <a:xfrm>
            <a:off x="267249" y="1563300"/>
            <a:ext cx="2962084" cy="720000"/>
          </a:xfrm>
          <a:prstGeom prst="ellipse">
            <a:avLst/>
          </a:prstGeom>
          <a:solidFill>
            <a:srgbClr val="2F2D47"/>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rgbClr val="F4F4EF"/>
                </a:solidFill>
              </a:rPr>
              <a:t>最高の声優は誰だ？</a:t>
            </a:r>
          </a:p>
        </p:txBody>
      </p:sp>
      <p:sp>
        <p:nvSpPr>
          <p:cNvPr id="10" name="楕円 9">
            <a:extLst>
              <a:ext uri="{FF2B5EF4-FFF2-40B4-BE49-F238E27FC236}">
                <a16:creationId xmlns:a16="http://schemas.microsoft.com/office/drawing/2014/main" id="{FC72FA38-6A57-18AF-FFC8-85C05641B4DB}"/>
              </a:ext>
            </a:extLst>
          </p:cNvPr>
          <p:cNvSpPr/>
          <p:nvPr/>
        </p:nvSpPr>
        <p:spPr>
          <a:xfrm>
            <a:off x="6327929" y="1553968"/>
            <a:ext cx="2715271" cy="738664"/>
          </a:xfrm>
          <a:prstGeom prst="ellipse">
            <a:avLst/>
          </a:prstGeom>
          <a:solidFill>
            <a:srgbClr val="2F2D47"/>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声優間の相性は？</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7" name="四角形: 角を丸くする 16">
            <a:extLst>
              <a:ext uri="{FF2B5EF4-FFF2-40B4-BE49-F238E27FC236}">
                <a16:creationId xmlns:a16="http://schemas.microsoft.com/office/drawing/2014/main" id="{F91D0429-80A7-42AB-5475-8F89FF6D3269}"/>
              </a:ext>
            </a:extLst>
          </p:cNvPr>
          <p:cNvSpPr/>
          <p:nvPr/>
        </p:nvSpPr>
        <p:spPr>
          <a:xfrm>
            <a:off x="6098664" y="3665598"/>
            <a:ext cx="2924685" cy="1066704"/>
          </a:xfrm>
          <a:prstGeom prst="roundRect">
            <a:avLst/>
          </a:prstGeom>
          <a:solidFill>
            <a:srgbClr val="F4F4EF"/>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kumimoji="1" lang="ja-JP" altLang="en-US" dirty="0">
                <a:solidFill>
                  <a:srgbClr val="20232A"/>
                </a:solidFill>
              </a:rPr>
              <a:t>「戦闘する」</a:t>
            </a:r>
          </a:p>
          <a:p>
            <a:pPr algn="r"/>
            <a:r>
              <a:rPr kumimoji="1" lang="ja-JP" altLang="en-US" dirty="0">
                <a:solidFill>
                  <a:srgbClr val="20232A"/>
                </a:solidFill>
              </a:rPr>
              <a:t>「プライドが高い」</a:t>
            </a:r>
          </a:p>
          <a:p>
            <a:pPr algn="r"/>
            <a:r>
              <a:rPr kumimoji="1" lang="ja-JP" altLang="en-US" dirty="0">
                <a:solidFill>
                  <a:srgbClr val="20232A"/>
                </a:solidFill>
              </a:rPr>
              <a:t>「壮年」</a:t>
            </a:r>
            <a:endParaRPr kumimoji="1" lang="en-US" altLang="ja-JP" dirty="0">
              <a:solidFill>
                <a:srgbClr val="20232A"/>
              </a:solidFill>
            </a:endParaRPr>
          </a:p>
        </p:txBody>
      </p:sp>
      <p:sp>
        <p:nvSpPr>
          <p:cNvPr id="1330" name="Google Shape;1330;p106"/>
          <p:cNvSpPr txBox="1">
            <a:spLocks noGrp="1"/>
          </p:cNvSpPr>
          <p:nvPr>
            <p:ph type="title" idx="4294967295"/>
          </p:nvPr>
        </p:nvSpPr>
        <p:spPr>
          <a:xfrm>
            <a:off x="1199514" y="1129552"/>
            <a:ext cx="2113241" cy="2845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2000" dirty="0">
                <a:solidFill>
                  <a:srgbClr val="D4DDE1"/>
                </a:solidFill>
              </a:rPr>
              <a:t>actor</a:t>
            </a:r>
            <a:r>
              <a:rPr lang="ja-JP" altLang="en-US" sz="2000" dirty="0">
                <a:solidFill>
                  <a:srgbClr val="D4DDE1"/>
                </a:solidFill>
              </a:rPr>
              <a:t>：声優</a:t>
            </a:r>
            <a:endParaRPr sz="2000" dirty="0">
              <a:solidFill>
                <a:srgbClr val="D4DDE1"/>
              </a:solidFill>
            </a:endParaRPr>
          </a:p>
        </p:txBody>
      </p:sp>
      <p:sp>
        <p:nvSpPr>
          <p:cNvPr id="1334" name="Google Shape;1334;p106"/>
          <p:cNvSpPr txBox="1">
            <a:spLocks noGrp="1"/>
          </p:cNvSpPr>
          <p:nvPr>
            <p:ph type="title" idx="4294967295"/>
          </p:nvPr>
        </p:nvSpPr>
        <p:spPr>
          <a:xfrm>
            <a:off x="1128646" y="2982362"/>
            <a:ext cx="2616134" cy="372828"/>
          </a:xfrm>
          <a:prstGeom prst="rect">
            <a:avLst/>
          </a:prstGeom>
        </p:spPr>
        <p:txBody>
          <a:bodyPr spcFirstLastPara="1" wrap="square" lIns="91425" tIns="91425" rIns="91425" bIns="91425" anchor="t" anchorCtr="0">
            <a:noAutofit/>
          </a:bodyPr>
          <a:lstStyle/>
          <a:p>
            <a:pPr lvl="0"/>
            <a:r>
              <a:rPr lang="ja-JP" altLang="en-US" sz="2000" dirty="0">
                <a:solidFill>
                  <a:srgbClr val="D4DDE1"/>
                </a:solidFill>
              </a:rPr>
              <a:t>𝒄𝒉𝒂𝒓𝒂𝒄𝒕𝒆𝒓：配役</a:t>
            </a:r>
            <a:endParaRPr sz="2000" dirty="0">
              <a:solidFill>
                <a:srgbClr val="D4DDE1"/>
              </a:solidFill>
            </a:endParaRPr>
          </a:p>
        </p:txBody>
      </p:sp>
      <p:sp>
        <p:nvSpPr>
          <p:cNvPr id="1356" name="Google Shape;1356;p106"/>
          <p:cNvSpPr/>
          <p:nvPr/>
        </p:nvSpPr>
        <p:spPr>
          <a:xfrm>
            <a:off x="650480" y="1250214"/>
            <a:ext cx="486683" cy="464535"/>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650175" y="2986729"/>
            <a:ext cx="486682" cy="464534"/>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スライド番号プレースホルダー 1">
            <a:extLst>
              <a:ext uri="{FF2B5EF4-FFF2-40B4-BE49-F238E27FC236}">
                <a16:creationId xmlns:a16="http://schemas.microsoft.com/office/drawing/2014/main" id="{6C0B4D17-319F-AF9C-3818-4F86B0A9A728}"/>
              </a:ext>
            </a:extLst>
          </p:cNvPr>
          <p:cNvSpPr>
            <a:spLocks noGrp="1"/>
          </p:cNvSpPr>
          <p:nvPr>
            <p:ph type="sldNum" sz="quarter" idx="11"/>
          </p:nvPr>
        </p:nvSpPr>
        <p:spPr/>
        <p:txBody>
          <a:bodyPr/>
          <a:lstStyle/>
          <a:p>
            <a:fld id="{9832A988-06BA-449C-8585-FFF7D8DB6DB9}" type="slidenum">
              <a:rPr kumimoji="1" lang="ja-JP" altLang="en-US" smtClean="0"/>
              <a:t>10</a:t>
            </a:fld>
            <a:endParaRPr kumimoji="1" lang="ja-JP" altLang="en-US" dirty="0"/>
          </a:p>
        </p:txBody>
      </p:sp>
      <p:grpSp>
        <p:nvGrpSpPr>
          <p:cNvPr id="35" name="Google Shape;8340;p145">
            <a:extLst>
              <a:ext uri="{FF2B5EF4-FFF2-40B4-BE49-F238E27FC236}">
                <a16:creationId xmlns:a16="http://schemas.microsoft.com/office/drawing/2014/main" id="{C6CB514C-545A-C799-E1BE-5C3D010E84B0}"/>
              </a:ext>
            </a:extLst>
          </p:cNvPr>
          <p:cNvGrpSpPr/>
          <p:nvPr/>
        </p:nvGrpSpPr>
        <p:grpSpPr>
          <a:xfrm>
            <a:off x="752697" y="3065105"/>
            <a:ext cx="314662" cy="358999"/>
            <a:chOff x="-51623775" y="3584850"/>
            <a:chExt cx="279625" cy="319025"/>
          </a:xfrm>
          <a:solidFill>
            <a:srgbClr val="F4F4EF"/>
          </a:solidFill>
        </p:grpSpPr>
        <p:sp>
          <p:nvSpPr>
            <p:cNvPr id="36" name="Google Shape;8341;p145">
              <a:extLst>
                <a:ext uri="{FF2B5EF4-FFF2-40B4-BE49-F238E27FC236}">
                  <a16:creationId xmlns:a16="http://schemas.microsoft.com/office/drawing/2014/main" id="{6F5C84DF-1F56-5958-D9FB-C697520EF40D}"/>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42;p145">
              <a:extLst>
                <a:ext uri="{FF2B5EF4-FFF2-40B4-BE49-F238E27FC236}">
                  <a16:creationId xmlns:a16="http://schemas.microsoft.com/office/drawing/2014/main" id="{A6A08D4C-A529-E871-D512-7E5B49266A32}"/>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43;p145">
              <a:extLst>
                <a:ext uri="{FF2B5EF4-FFF2-40B4-BE49-F238E27FC236}">
                  <a16:creationId xmlns:a16="http://schemas.microsoft.com/office/drawing/2014/main" id="{37360CC7-9C20-0103-9740-67F8FC7AD764}"/>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44;p145">
              <a:extLst>
                <a:ext uri="{FF2B5EF4-FFF2-40B4-BE49-F238E27FC236}">
                  <a16:creationId xmlns:a16="http://schemas.microsoft.com/office/drawing/2014/main" id="{748E8148-8751-D4B9-8580-228474C02263}"/>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45;p145">
              <a:extLst>
                <a:ext uri="{FF2B5EF4-FFF2-40B4-BE49-F238E27FC236}">
                  <a16:creationId xmlns:a16="http://schemas.microsoft.com/office/drawing/2014/main" id="{249DFE6C-ECE3-D15C-B4A5-7D8B89A15DB5}"/>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46;p145">
              <a:extLst>
                <a:ext uri="{FF2B5EF4-FFF2-40B4-BE49-F238E27FC236}">
                  <a16:creationId xmlns:a16="http://schemas.microsoft.com/office/drawing/2014/main" id="{B283B68F-1615-67F5-5F77-38468C18A34A}"/>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47;p145">
              <a:extLst>
                <a:ext uri="{FF2B5EF4-FFF2-40B4-BE49-F238E27FC236}">
                  <a16:creationId xmlns:a16="http://schemas.microsoft.com/office/drawing/2014/main" id="{3DF6523E-3B11-3564-4FA4-C6FB818720A7}"/>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48;p145">
              <a:extLst>
                <a:ext uri="{FF2B5EF4-FFF2-40B4-BE49-F238E27FC236}">
                  <a16:creationId xmlns:a16="http://schemas.microsoft.com/office/drawing/2014/main" id="{117F9127-3AE2-24DE-10AC-086EBB51D046}"/>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49;p145">
              <a:extLst>
                <a:ext uri="{FF2B5EF4-FFF2-40B4-BE49-F238E27FC236}">
                  <a16:creationId xmlns:a16="http://schemas.microsoft.com/office/drawing/2014/main" id="{6D465963-F349-2485-208C-EE6DABD1E8CF}"/>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616;p144">
            <a:extLst>
              <a:ext uri="{FF2B5EF4-FFF2-40B4-BE49-F238E27FC236}">
                <a16:creationId xmlns:a16="http://schemas.microsoft.com/office/drawing/2014/main" id="{BEA39408-F438-2D42-B0D9-7BB0F2322A1C}"/>
              </a:ext>
            </a:extLst>
          </p:cNvPr>
          <p:cNvGrpSpPr/>
          <p:nvPr/>
        </p:nvGrpSpPr>
        <p:grpSpPr>
          <a:xfrm>
            <a:off x="717584" y="1313227"/>
            <a:ext cx="350079" cy="350079"/>
            <a:chOff x="3497300" y="3227275"/>
            <a:chExt cx="296175" cy="296175"/>
          </a:xfrm>
          <a:solidFill>
            <a:srgbClr val="F4F4EF"/>
          </a:solidFill>
        </p:grpSpPr>
        <p:sp>
          <p:nvSpPr>
            <p:cNvPr id="46" name="Google Shape;7617;p144">
              <a:extLst>
                <a:ext uri="{FF2B5EF4-FFF2-40B4-BE49-F238E27FC236}">
                  <a16:creationId xmlns:a16="http://schemas.microsoft.com/office/drawing/2014/main" id="{1ED28AED-4B34-659C-3796-4274FB4525BB}"/>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618;p144">
              <a:extLst>
                <a:ext uri="{FF2B5EF4-FFF2-40B4-BE49-F238E27FC236}">
                  <a16:creationId xmlns:a16="http://schemas.microsoft.com/office/drawing/2014/main" id="{48568293-C9BF-29E5-81E7-82B6789555F2}"/>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619;p144">
              <a:extLst>
                <a:ext uri="{FF2B5EF4-FFF2-40B4-BE49-F238E27FC236}">
                  <a16:creationId xmlns:a16="http://schemas.microsoft.com/office/drawing/2014/main" id="{61858E4B-A34D-2540-CB46-03F2D5C2F5FA}"/>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620;p144">
              <a:extLst>
                <a:ext uri="{FF2B5EF4-FFF2-40B4-BE49-F238E27FC236}">
                  <a16:creationId xmlns:a16="http://schemas.microsoft.com/office/drawing/2014/main" id="{E774815C-391C-5637-7FC2-FEC5DE6467A6}"/>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621;p144">
              <a:extLst>
                <a:ext uri="{FF2B5EF4-FFF2-40B4-BE49-F238E27FC236}">
                  <a16:creationId xmlns:a16="http://schemas.microsoft.com/office/drawing/2014/main" id="{3DC0D668-D043-0E8C-BF02-CD73EC2B69FE}"/>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622;p144">
              <a:extLst>
                <a:ext uri="{FF2B5EF4-FFF2-40B4-BE49-F238E27FC236}">
                  <a16:creationId xmlns:a16="http://schemas.microsoft.com/office/drawing/2014/main" id="{BDCE9A3A-89A5-38BD-053D-7DFF54C7E8C2}"/>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23;p144">
              <a:extLst>
                <a:ext uri="{FF2B5EF4-FFF2-40B4-BE49-F238E27FC236}">
                  <a16:creationId xmlns:a16="http://schemas.microsoft.com/office/drawing/2014/main" id="{57AADA94-08B2-E007-91A1-06DBFD3D85E1}"/>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624;p144">
              <a:extLst>
                <a:ext uri="{FF2B5EF4-FFF2-40B4-BE49-F238E27FC236}">
                  <a16:creationId xmlns:a16="http://schemas.microsoft.com/office/drawing/2014/main" id="{391A37F1-77F9-300D-30F4-B25AC885EE48}"/>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637;p74">
            <a:extLst>
              <a:ext uri="{FF2B5EF4-FFF2-40B4-BE49-F238E27FC236}">
                <a16:creationId xmlns:a16="http://schemas.microsoft.com/office/drawing/2014/main" id="{8D761234-AA45-9D7B-9941-F75300CF241D}"/>
              </a:ext>
            </a:extLst>
          </p:cNvPr>
          <p:cNvSpPr txBox="1">
            <a:spLocks noGrp="1"/>
          </p:cNvSpPr>
          <p:nvPr>
            <p:ph type="title"/>
          </p:nvPr>
        </p:nvSpPr>
        <p:spPr>
          <a:xfrm>
            <a:off x="2167108" y="571123"/>
            <a:ext cx="4809784" cy="572700"/>
          </a:xfrm>
          <a:prstGeom prst="rect">
            <a:avLst/>
          </a:prstGeom>
          <a:noFill/>
        </p:spPr>
        <p:txBody>
          <a:bodyPr spcFirstLastPara="1" wrap="square" lIns="91425" tIns="91425" rIns="91425" bIns="91425" anchor="t" anchorCtr="0">
            <a:noAutofit/>
          </a:bodyPr>
          <a:lstStyle/>
          <a:p>
            <a:pPr lvl="0" algn="ctr">
              <a:buSzPts val="1100"/>
            </a:pPr>
            <a:r>
              <a:rPr lang="ja-JP" altLang="en-US" b="1" u="sng" dirty="0">
                <a:solidFill>
                  <a:srgbClr val="D4DDE1"/>
                </a:solidFill>
              </a:rPr>
              <a:t>扱ったデータ</a:t>
            </a:r>
          </a:p>
        </p:txBody>
      </p:sp>
      <p:sp>
        <p:nvSpPr>
          <p:cNvPr id="1379" name="Google Shape;640;p74">
            <a:extLst>
              <a:ext uri="{FF2B5EF4-FFF2-40B4-BE49-F238E27FC236}">
                <a16:creationId xmlns:a16="http://schemas.microsoft.com/office/drawing/2014/main" id="{F7478083-3C95-2C1A-594F-160038ED07C7}"/>
              </a:ext>
            </a:extLst>
          </p:cNvPr>
          <p:cNvSpPr txBox="1">
            <a:spLocks/>
          </p:cNvSpPr>
          <p:nvPr/>
        </p:nvSpPr>
        <p:spPr>
          <a:xfrm>
            <a:off x="1184116" y="1543938"/>
            <a:ext cx="5100324" cy="40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altLang="ja-JP" sz="1800" u="sng" dirty="0">
                <a:solidFill>
                  <a:srgbClr val="F4F4EF"/>
                </a:solidFill>
              </a:rPr>
              <a:t>web</a:t>
            </a:r>
            <a:r>
              <a:rPr lang="ja-JP" altLang="en-US" sz="1800" u="sng" dirty="0">
                <a:solidFill>
                  <a:srgbClr val="F4F4EF"/>
                </a:solidFill>
              </a:rPr>
              <a:t>サイト「アニメハック</a:t>
            </a:r>
            <a:r>
              <a:rPr lang="en-US" altLang="ja-JP" sz="1800" u="sng" dirty="0">
                <a:solidFill>
                  <a:srgbClr val="F4F4EF"/>
                </a:solidFill>
              </a:rPr>
              <a:t>¹</a:t>
            </a:r>
            <a:r>
              <a:rPr lang="ja-JP" altLang="en-US" sz="1800" u="sng" dirty="0">
                <a:solidFill>
                  <a:srgbClr val="F4F4EF"/>
                </a:solidFill>
              </a:rPr>
              <a:t>」より</a:t>
            </a:r>
            <a:r>
              <a:rPr lang="ja-JP" altLang="en-US" sz="1800" u="sng" dirty="0">
                <a:solidFill>
                  <a:srgbClr val="A01D26"/>
                </a:solidFill>
              </a:rPr>
              <a:t>配役歴</a:t>
            </a:r>
            <a:r>
              <a:rPr lang="ja-JP" altLang="en-US" sz="1800" u="sng" dirty="0">
                <a:solidFill>
                  <a:srgbClr val="F4F4EF"/>
                </a:solidFill>
              </a:rPr>
              <a:t>を取得</a:t>
            </a:r>
          </a:p>
        </p:txBody>
      </p:sp>
      <p:sp>
        <p:nvSpPr>
          <p:cNvPr id="1380" name="Google Shape;641;p74">
            <a:extLst>
              <a:ext uri="{FF2B5EF4-FFF2-40B4-BE49-F238E27FC236}">
                <a16:creationId xmlns:a16="http://schemas.microsoft.com/office/drawing/2014/main" id="{3D77311B-1573-88B2-7F9B-9E2F66325C4B}"/>
              </a:ext>
            </a:extLst>
          </p:cNvPr>
          <p:cNvSpPr txBox="1">
            <a:spLocks/>
          </p:cNvSpPr>
          <p:nvPr/>
        </p:nvSpPr>
        <p:spPr>
          <a:xfrm>
            <a:off x="850707" y="2761463"/>
            <a:ext cx="5893528"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ja-JP" altLang="en-US" dirty="0">
                <a:solidFill>
                  <a:schemeClr val="bg2"/>
                </a:solidFill>
              </a:rPr>
              <a:t>		</a:t>
            </a:r>
            <a:r>
              <a:rPr lang="ja-JP" altLang="en-US" dirty="0"/>
              <a:t>	</a:t>
            </a:r>
          </a:p>
        </p:txBody>
      </p:sp>
      <p:sp>
        <p:nvSpPr>
          <p:cNvPr id="1389" name="Google Shape;641;p74">
            <a:extLst>
              <a:ext uri="{FF2B5EF4-FFF2-40B4-BE49-F238E27FC236}">
                <a16:creationId xmlns:a16="http://schemas.microsoft.com/office/drawing/2014/main" id="{27595533-BF36-D5DD-C27D-37213453847E}"/>
              </a:ext>
            </a:extLst>
          </p:cNvPr>
          <p:cNvSpPr txBox="1">
            <a:spLocks/>
          </p:cNvSpPr>
          <p:nvPr/>
        </p:nvSpPr>
        <p:spPr>
          <a:xfrm>
            <a:off x="1248579" y="1935864"/>
            <a:ext cx="4390014"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Wingdings" panose="05000000000000000000" pitchFamily="2" charset="2"/>
              <a:buChar char="n"/>
            </a:pPr>
            <a:r>
              <a:rPr lang="ja-JP" altLang="en-US" b="1" dirty="0">
                <a:solidFill>
                  <a:srgbClr val="F4F4EF"/>
                </a:solidFill>
              </a:rPr>
              <a:t>声優名，アニメタイトルとキャラクタ名を取得</a:t>
            </a:r>
          </a:p>
          <a:p>
            <a:pPr marL="742950" lvl="1" indent="-285750">
              <a:buClr>
                <a:srgbClr val="D4DDE1"/>
              </a:buClr>
              <a:buSzPts val="1100"/>
              <a:buFont typeface="Wingdings" panose="05000000000000000000" pitchFamily="2" charset="2"/>
              <a:buChar char="ü"/>
            </a:pPr>
            <a:r>
              <a:rPr lang="en-US" altLang="ja-JP" dirty="0">
                <a:solidFill>
                  <a:srgbClr val="F4F4EF"/>
                </a:solidFill>
              </a:rPr>
              <a:t>2019</a:t>
            </a:r>
            <a:r>
              <a:rPr lang="ja-JP" altLang="en-US" dirty="0">
                <a:solidFill>
                  <a:srgbClr val="F4F4EF"/>
                </a:solidFill>
              </a:rPr>
              <a:t>年</a:t>
            </a:r>
            <a:r>
              <a:rPr lang="en-US" altLang="ja-JP" dirty="0">
                <a:solidFill>
                  <a:srgbClr val="F4F4EF"/>
                </a:solidFill>
              </a:rPr>
              <a:t>~2023</a:t>
            </a:r>
            <a:r>
              <a:rPr lang="ja-JP" altLang="en-US" dirty="0">
                <a:solidFill>
                  <a:srgbClr val="F4F4EF"/>
                </a:solidFill>
              </a:rPr>
              <a:t>年の</a:t>
            </a:r>
            <a:br>
              <a:rPr lang="en-US" altLang="ja-JP" dirty="0">
                <a:solidFill>
                  <a:srgbClr val="F4F4EF"/>
                </a:solidFill>
              </a:rPr>
            </a:br>
            <a:r>
              <a:rPr lang="ja-JP" altLang="en-US" dirty="0">
                <a:solidFill>
                  <a:srgbClr val="F4F4EF"/>
                </a:solidFill>
              </a:rPr>
              <a:t>アニメに出演した声優</a:t>
            </a:r>
            <a:r>
              <a:rPr lang="en-US" altLang="ja-JP" dirty="0">
                <a:solidFill>
                  <a:srgbClr val="F4F4EF"/>
                </a:solidFill>
              </a:rPr>
              <a:t>1,195</a:t>
            </a:r>
            <a:r>
              <a:rPr lang="ja-JP" altLang="en-US" dirty="0">
                <a:solidFill>
                  <a:srgbClr val="F4F4EF"/>
                </a:solidFill>
              </a:rPr>
              <a:t>人分</a:t>
            </a:r>
          </a:p>
          <a:p>
            <a:pPr marL="742950" lvl="1" indent="-285750">
              <a:buClr>
                <a:srgbClr val="D4DDE1"/>
              </a:buClr>
              <a:buSzPts val="1100"/>
              <a:buFont typeface="Wingdings" panose="05000000000000000000" pitchFamily="2" charset="2"/>
              <a:buChar char="ü"/>
            </a:pPr>
            <a:r>
              <a:rPr lang="ja-JP" altLang="en-US" dirty="0">
                <a:solidFill>
                  <a:srgbClr val="F4F4EF"/>
                </a:solidFill>
              </a:rPr>
              <a:t>同姓同名キャラを名寄せして区別</a:t>
            </a:r>
            <a:r>
              <a:rPr lang="ja-JP" altLang="en-US" dirty="0">
                <a:solidFill>
                  <a:srgbClr val="D4DDE1"/>
                </a:solidFill>
              </a:rPr>
              <a:t>	</a:t>
            </a:r>
          </a:p>
        </p:txBody>
      </p:sp>
      <p:sp>
        <p:nvSpPr>
          <p:cNvPr id="3" name="Google Shape;640;p74">
            <a:extLst>
              <a:ext uri="{FF2B5EF4-FFF2-40B4-BE49-F238E27FC236}">
                <a16:creationId xmlns:a16="http://schemas.microsoft.com/office/drawing/2014/main" id="{D1BD798C-1A00-44D8-0176-6A7BD98A39BA}"/>
              </a:ext>
            </a:extLst>
          </p:cNvPr>
          <p:cNvSpPr txBox="1">
            <a:spLocks/>
          </p:cNvSpPr>
          <p:nvPr/>
        </p:nvSpPr>
        <p:spPr>
          <a:xfrm>
            <a:off x="1120831" y="3394494"/>
            <a:ext cx="5163609" cy="73929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sz="1800" u="sng" dirty="0">
                <a:solidFill>
                  <a:srgbClr val="F4F4EF"/>
                </a:solidFill>
              </a:rPr>
              <a:t>web</a:t>
            </a:r>
            <a:r>
              <a:rPr lang="ja-JP" altLang="en-US" sz="1800" u="sng" dirty="0">
                <a:solidFill>
                  <a:srgbClr val="F4F4EF"/>
                </a:solidFill>
              </a:rPr>
              <a:t>サイト「キャラ属性王国</a:t>
            </a:r>
            <a:r>
              <a:rPr lang="en-US" altLang="ja-JP" sz="1800" u="sng" dirty="0">
                <a:solidFill>
                  <a:srgbClr val="F4F4EF"/>
                </a:solidFill>
              </a:rPr>
              <a:t>²</a:t>
            </a:r>
            <a:r>
              <a:rPr lang="ja-JP" altLang="en-US" sz="1800" u="sng" dirty="0">
                <a:solidFill>
                  <a:srgbClr val="F4F4EF"/>
                </a:solidFill>
              </a:rPr>
              <a:t>」より</a:t>
            </a:r>
            <a:br>
              <a:rPr lang="en-US" altLang="ja-JP" sz="1800" u="sng" dirty="0">
                <a:solidFill>
                  <a:srgbClr val="F4F4EF"/>
                </a:solidFill>
              </a:rPr>
            </a:br>
            <a:r>
              <a:rPr lang="ja-JP" altLang="en-US" sz="1800" u="sng" dirty="0">
                <a:solidFill>
                  <a:srgbClr val="F4F4EF"/>
                </a:solidFill>
              </a:rPr>
              <a:t>「キャラ名」「作品名」</a:t>
            </a:r>
            <a:r>
              <a:rPr lang="ja-JP" altLang="en-US" sz="1800" u="sng" dirty="0">
                <a:solidFill>
                  <a:srgbClr val="A01D26"/>
                </a:solidFill>
              </a:rPr>
              <a:t>「キャラ属性」</a:t>
            </a:r>
            <a:r>
              <a:rPr lang="ja-JP" altLang="en-US" sz="1800" u="sng" dirty="0">
                <a:solidFill>
                  <a:srgbClr val="F4F4EF"/>
                </a:solidFill>
              </a:rPr>
              <a:t>を取得</a:t>
            </a:r>
            <a:endParaRPr lang="en-US" altLang="ja-JP" sz="1800" u="sng" dirty="0">
              <a:solidFill>
                <a:srgbClr val="F4F4EF"/>
              </a:solidFill>
            </a:endParaRPr>
          </a:p>
        </p:txBody>
      </p:sp>
      <p:sp>
        <p:nvSpPr>
          <p:cNvPr id="4" name="Google Shape;641;p74">
            <a:extLst>
              <a:ext uri="{FF2B5EF4-FFF2-40B4-BE49-F238E27FC236}">
                <a16:creationId xmlns:a16="http://schemas.microsoft.com/office/drawing/2014/main" id="{D980712D-492A-824C-A806-D73350C58A49}"/>
              </a:ext>
            </a:extLst>
          </p:cNvPr>
          <p:cNvSpPr txBox="1">
            <a:spLocks/>
          </p:cNvSpPr>
          <p:nvPr/>
        </p:nvSpPr>
        <p:spPr>
          <a:xfrm>
            <a:off x="1359292" y="3804489"/>
            <a:ext cx="4390014"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endParaRPr lang="ja-JP" altLang="en-US" b="1" dirty="0">
              <a:solidFill>
                <a:srgbClr val="F4F4EF"/>
              </a:solidFill>
            </a:endParaRPr>
          </a:p>
          <a:p>
            <a:pPr marL="742950" lvl="1" indent="-285750">
              <a:buClr>
                <a:srgbClr val="D4DDE1"/>
              </a:buClr>
              <a:buSzPts val="1100"/>
              <a:buFont typeface="Wingdings" panose="05000000000000000000" pitchFamily="2" charset="2"/>
              <a:buChar char="ü"/>
            </a:pPr>
            <a:r>
              <a:rPr lang="ja-JP" altLang="en-US" dirty="0">
                <a:solidFill>
                  <a:srgbClr val="F4F4EF"/>
                </a:solidFill>
              </a:rPr>
              <a:t>タイトル：</a:t>
            </a:r>
            <a:r>
              <a:rPr lang="en-US" altLang="ja-JP" dirty="0">
                <a:solidFill>
                  <a:srgbClr val="F4F4EF"/>
                </a:solidFill>
              </a:rPr>
              <a:t>2,159</a:t>
            </a:r>
            <a:r>
              <a:rPr lang="ja-JP" altLang="en-US" dirty="0">
                <a:solidFill>
                  <a:srgbClr val="F4F4EF"/>
                </a:solidFill>
              </a:rPr>
              <a:t>件</a:t>
            </a:r>
          </a:p>
          <a:p>
            <a:pPr marL="742950" lvl="1" indent="-285750">
              <a:buClr>
                <a:srgbClr val="D4DDE1"/>
              </a:buClr>
              <a:buSzPts val="1100"/>
              <a:buFont typeface="Wingdings" panose="05000000000000000000" pitchFamily="2" charset="2"/>
              <a:buChar char="ü"/>
            </a:pPr>
            <a:r>
              <a:rPr lang="ja-JP" altLang="en-US" dirty="0">
                <a:solidFill>
                  <a:srgbClr val="F4F4EF"/>
                </a:solidFill>
              </a:rPr>
              <a:t>キャラクタ：</a:t>
            </a:r>
            <a:r>
              <a:rPr lang="en-US" altLang="ja-JP" dirty="0">
                <a:solidFill>
                  <a:srgbClr val="F4F4EF"/>
                </a:solidFill>
              </a:rPr>
              <a:t>14,677</a:t>
            </a:r>
            <a:r>
              <a:rPr lang="ja-JP" altLang="en-US" dirty="0">
                <a:solidFill>
                  <a:srgbClr val="F4F4EF"/>
                </a:solidFill>
              </a:rPr>
              <a:t>件</a:t>
            </a:r>
          </a:p>
          <a:p>
            <a:pPr marL="742950" lvl="1" indent="-285750">
              <a:buClr>
                <a:srgbClr val="D4DDE1"/>
              </a:buClr>
              <a:buSzPts val="1100"/>
              <a:buFont typeface="Wingdings" panose="05000000000000000000" pitchFamily="2" charset="2"/>
              <a:buChar char="ü"/>
            </a:pPr>
            <a:r>
              <a:rPr lang="ja-JP" altLang="en-US" dirty="0">
                <a:solidFill>
                  <a:srgbClr val="F4F4EF"/>
                </a:solidFill>
              </a:rPr>
              <a:t>キャラ属性：</a:t>
            </a:r>
            <a:r>
              <a:rPr lang="en-US" altLang="ja-JP" dirty="0">
                <a:solidFill>
                  <a:srgbClr val="F4F4EF"/>
                </a:solidFill>
              </a:rPr>
              <a:t>1,053</a:t>
            </a:r>
            <a:r>
              <a:rPr lang="ja-JP" altLang="en-US" dirty="0">
                <a:solidFill>
                  <a:srgbClr val="F4F4EF"/>
                </a:solidFill>
              </a:rPr>
              <a:t>種類</a:t>
            </a:r>
          </a:p>
        </p:txBody>
      </p:sp>
      <p:sp>
        <p:nvSpPr>
          <p:cNvPr id="5" name="テキスト ボックス 4">
            <a:extLst>
              <a:ext uri="{FF2B5EF4-FFF2-40B4-BE49-F238E27FC236}">
                <a16:creationId xmlns:a16="http://schemas.microsoft.com/office/drawing/2014/main" id="{84243D62-140F-356A-CF79-6799284D715B}"/>
              </a:ext>
            </a:extLst>
          </p:cNvPr>
          <p:cNvSpPr txBox="1"/>
          <p:nvPr/>
        </p:nvSpPr>
        <p:spPr>
          <a:xfrm>
            <a:off x="533398" y="4874364"/>
            <a:ext cx="9579709" cy="230832"/>
          </a:xfrm>
          <a:prstGeom prst="rect">
            <a:avLst/>
          </a:prstGeom>
          <a:noFill/>
        </p:spPr>
        <p:txBody>
          <a:bodyPr wrap="square" rtlCol="0">
            <a:spAutoFit/>
          </a:bodyPr>
          <a:lstStyle/>
          <a:p>
            <a:r>
              <a:rPr kumimoji="1" lang="en-US" altLang="ja-JP" sz="900" dirty="0">
                <a:solidFill>
                  <a:srgbClr val="F4F4EF"/>
                </a:solidFill>
              </a:rPr>
              <a:t>1</a:t>
            </a:r>
            <a:r>
              <a:rPr kumimoji="1" lang="ja-JP" altLang="en-US" sz="900" dirty="0">
                <a:solidFill>
                  <a:srgbClr val="F4F4EF"/>
                </a:solidFill>
              </a:rPr>
              <a:t>：アニメハック（</a:t>
            </a:r>
            <a:r>
              <a:rPr kumimoji="1" lang="en-US" altLang="ja-JP" sz="900" dirty="0">
                <a:solidFill>
                  <a:srgbClr val="F4F4EF"/>
                </a:solidFill>
              </a:rPr>
              <a:t>2024/08/06</a:t>
            </a:r>
            <a:r>
              <a:rPr kumimoji="1" lang="ja-JP" altLang="en-US" sz="900" dirty="0">
                <a:solidFill>
                  <a:srgbClr val="F4F4EF"/>
                </a:solidFill>
              </a:rPr>
              <a:t>確認）：</a:t>
            </a:r>
            <a:r>
              <a:rPr kumimoji="1" lang="en-US" altLang="ja-JP" sz="900" dirty="0">
                <a:solidFill>
                  <a:srgbClr val="F4F4EF"/>
                </a:solidFill>
              </a:rPr>
              <a:t>https://anime.eiga.com/</a:t>
            </a:r>
            <a:r>
              <a:rPr kumimoji="1" lang="ja-JP" altLang="en-US" sz="900" dirty="0">
                <a:solidFill>
                  <a:srgbClr val="F4F4EF"/>
                </a:solidFill>
              </a:rPr>
              <a:t>　</a:t>
            </a:r>
            <a:r>
              <a:rPr lang="ja-JP" altLang="en-US" sz="900" dirty="0">
                <a:solidFill>
                  <a:srgbClr val="F4F4EF"/>
                </a:solidFill>
              </a:rPr>
              <a:t>　</a:t>
            </a:r>
            <a:r>
              <a:rPr lang="en-US" altLang="ja-JP" sz="900" dirty="0">
                <a:solidFill>
                  <a:srgbClr val="F4F4EF"/>
                </a:solidFill>
              </a:rPr>
              <a:t>2</a:t>
            </a:r>
            <a:r>
              <a:rPr lang="ja-JP" altLang="en-US" sz="900" dirty="0">
                <a:solidFill>
                  <a:srgbClr val="F4F4EF"/>
                </a:solidFill>
              </a:rPr>
              <a:t>：キャラ属性王国</a:t>
            </a:r>
            <a:r>
              <a:rPr kumimoji="1" lang="ja-JP" altLang="en-US" sz="900" dirty="0">
                <a:solidFill>
                  <a:srgbClr val="F4F4EF"/>
                </a:solidFill>
              </a:rPr>
              <a:t>（</a:t>
            </a:r>
            <a:r>
              <a:rPr kumimoji="1" lang="en-US" altLang="ja-JP" sz="900" dirty="0">
                <a:solidFill>
                  <a:srgbClr val="F4F4EF"/>
                </a:solidFill>
              </a:rPr>
              <a:t>2024/08/06</a:t>
            </a:r>
            <a:r>
              <a:rPr kumimoji="1" lang="ja-JP" altLang="en-US" sz="900" dirty="0">
                <a:solidFill>
                  <a:srgbClr val="F4F4EF"/>
                </a:solidFill>
              </a:rPr>
              <a:t>確認）：</a:t>
            </a:r>
            <a:r>
              <a:rPr kumimoji="1" lang="en-US" altLang="ja-JP" sz="900" dirty="0">
                <a:solidFill>
                  <a:srgbClr val="F4F4EF"/>
                </a:solidFill>
                <a:hlinkClick r:id="rId3">
                  <a:extLst>
                    <a:ext uri="{A12FA001-AC4F-418D-AE19-62706E023703}">
                      <ahyp:hlinkClr xmlns:ahyp="http://schemas.microsoft.com/office/drawing/2018/hyperlinkcolor" val="tx"/>
                    </a:ext>
                  </a:extLst>
                </a:hlinkClick>
              </a:rPr>
              <a:t>https://chara-zokusei.jp/</a:t>
            </a:r>
            <a:endParaRPr kumimoji="1" lang="en-US" altLang="ja-JP" sz="900" dirty="0">
              <a:solidFill>
                <a:srgbClr val="F4F4EF"/>
              </a:solidFill>
            </a:endParaRPr>
          </a:p>
        </p:txBody>
      </p:sp>
      <p:sp>
        <p:nvSpPr>
          <p:cNvPr id="15" name="テキスト ボックス 14">
            <a:extLst>
              <a:ext uri="{FF2B5EF4-FFF2-40B4-BE49-F238E27FC236}">
                <a16:creationId xmlns:a16="http://schemas.microsoft.com/office/drawing/2014/main" id="{706049F8-30D3-C70E-4CAC-81A4F9A0C60E}"/>
              </a:ext>
            </a:extLst>
          </p:cNvPr>
          <p:cNvSpPr txBox="1"/>
          <p:nvPr/>
        </p:nvSpPr>
        <p:spPr>
          <a:xfrm>
            <a:off x="7472079" y="4911628"/>
            <a:ext cx="2079851" cy="215444"/>
          </a:xfrm>
          <a:prstGeom prst="rect">
            <a:avLst/>
          </a:prstGeom>
          <a:noFill/>
        </p:spPr>
        <p:txBody>
          <a:bodyPr wrap="square">
            <a:spAutoFit/>
          </a:bodyPr>
          <a:lstStyle/>
          <a:p>
            <a:r>
              <a:rPr lang="en-US" altLang="ja-JP" sz="800" b="0" i="0" dirty="0">
                <a:solidFill>
                  <a:srgbClr val="F4F4EF"/>
                </a:solidFill>
                <a:effectLst/>
                <a:latin typeface="Noto Sans JP"/>
              </a:rPr>
              <a:t>©</a:t>
            </a:r>
            <a:r>
              <a:rPr lang="ja-JP" altLang="en-US" sz="800" b="0" i="0" dirty="0">
                <a:solidFill>
                  <a:srgbClr val="F4F4EF"/>
                </a:solidFill>
                <a:effectLst/>
                <a:latin typeface="Noto Sans JP"/>
              </a:rPr>
              <a:t>バード・スタジオ</a:t>
            </a:r>
            <a:r>
              <a:rPr lang="en-US" altLang="ja-JP" sz="800" b="0" i="0" dirty="0">
                <a:solidFill>
                  <a:srgbClr val="F4F4EF"/>
                </a:solidFill>
                <a:effectLst/>
                <a:latin typeface="Noto Sans JP"/>
              </a:rPr>
              <a:t>/</a:t>
            </a:r>
            <a:r>
              <a:rPr lang="ja-JP" altLang="en-US" sz="800" b="0" i="0" dirty="0">
                <a:solidFill>
                  <a:srgbClr val="F4F4EF"/>
                </a:solidFill>
                <a:effectLst/>
                <a:latin typeface="Noto Sans JP"/>
              </a:rPr>
              <a:t>集英社</a:t>
            </a:r>
            <a:endParaRPr lang="ja-JP" altLang="en-US" sz="800" dirty="0">
              <a:solidFill>
                <a:srgbClr val="F4F4EF"/>
              </a:solidFill>
            </a:endParaRPr>
          </a:p>
        </p:txBody>
      </p:sp>
      <p:pic>
        <p:nvPicPr>
          <p:cNvPr id="16" name="図 15">
            <a:extLst>
              <a:ext uri="{FF2B5EF4-FFF2-40B4-BE49-F238E27FC236}">
                <a16:creationId xmlns:a16="http://schemas.microsoft.com/office/drawing/2014/main" id="{C01C51B0-67E0-7108-AA5D-AA50CB0CBD40}"/>
              </a:ext>
            </a:extLst>
          </p:cNvPr>
          <p:cNvPicPr>
            <a:picLocks noChangeAspect="1"/>
          </p:cNvPicPr>
          <p:nvPr/>
        </p:nvPicPr>
        <p:blipFill rotWithShape="1">
          <a:blip r:embed="rId4"/>
          <a:srcRect l="25772" t="20986" r="25049" b="3232"/>
          <a:stretch/>
        </p:blipFill>
        <p:spPr>
          <a:xfrm>
            <a:off x="6410541" y="3756420"/>
            <a:ext cx="992284" cy="916047"/>
          </a:xfrm>
          <a:prstGeom prst="rect">
            <a:avLst/>
          </a:prstGeom>
        </p:spPr>
      </p:pic>
      <p:sp>
        <p:nvSpPr>
          <p:cNvPr id="18" name="Google Shape;1360;p106">
            <a:extLst>
              <a:ext uri="{FF2B5EF4-FFF2-40B4-BE49-F238E27FC236}">
                <a16:creationId xmlns:a16="http://schemas.microsoft.com/office/drawing/2014/main" id="{BAD95B47-8552-E12B-DB3C-86E5B7FD68E6}"/>
              </a:ext>
            </a:extLst>
          </p:cNvPr>
          <p:cNvSpPr/>
          <p:nvPr/>
        </p:nvSpPr>
        <p:spPr>
          <a:xfrm>
            <a:off x="6098665" y="2599241"/>
            <a:ext cx="2924685" cy="955283"/>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1363;p106">
            <a:extLst>
              <a:ext uri="{FF2B5EF4-FFF2-40B4-BE49-F238E27FC236}">
                <a16:creationId xmlns:a16="http://schemas.microsoft.com/office/drawing/2014/main" id="{BE8D99E2-3F4C-11EA-1E25-22E96B6D00F3}"/>
              </a:ext>
            </a:extLst>
          </p:cNvPr>
          <p:cNvCxnSpPr>
            <a:cxnSpLocks/>
            <a:endCxn id="18" idx="1"/>
          </p:cNvCxnSpPr>
          <p:nvPr/>
        </p:nvCxnSpPr>
        <p:spPr>
          <a:xfrm flipV="1">
            <a:off x="5073704" y="3076883"/>
            <a:ext cx="1024961" cy="658503"/>
          </a:xfrm>
          <a:prstGeom prst="bentConnector3">
            <a:avLst>
              <a:gd name="adj1" fmla="val 1200"/>
            </a:avLst>
          </a:prstGeom>
          <a:noFill/>
          <a:ln w="28575" cap="flat" cmpd="sng">
            <a:solidFill>
              <a:schemeClr val="accent1"/>
            </a:solidFill>
            <a:prstDash val="solid"/>
            <a:round/>
            <a:headEnd type="none" w="med" len="med"/>
            <a:tailEnd type="none" w="med" len="med"/>
          </a:ln>
        </p:spPr>
      </p:cxnSp>
      <p:sp>
        <p:nvSpPr>
          <p:cNvPr id="63" name="テキスト ボックス 62">
            <a:extLst>
              <a:ext uri="{FF2B5EF4-FFF2-40B4-BE49-F238E27FC236}">
                <a16:creationId xmlns:a16="http://schemas.microsoft.com/office/drawing/2014/main" id="{8487D79F-3E8F-6440-BDEA-77785CC5D3B4}"/>
              </a:ext>
            </a:extLst>
          </p:cNvPr>
          <p:cNvSpPr txBox="1"/>
          <p:nvPr/>
        </p:nvSpPr>
        <p:spPr>
          <a:xfrm>
            <a:off x="6115077" y="2685440"/>
            <a:ext cx="3165152" cy="738664"/>
          </a:xfrm>
          <a:prstGeom prst="rect">
            <a:avLst/>
          </a:prstGeom>
          <a:noFill/>
        </p:spPr>
        <p:txBody>
          <a:bodyPr wrap="square">
            <a:spAutoFit/>
          </a:bodyPr>
          <a:lstStyle/>
          <a:p>
            <a:pPr marL="171450" indent="-171450">
              <a:buClr>
                <a:srgbClr val="F4F4EF"/>
              </a:buClr>
              <a:buFont typeface="Wingdings" panose="05000000000000000000" pitchFamily="2" charset="2"/>
              <a:buChar char="p"/>
            </a:pPr>
            <a:r>
              <a:rPr lang="ja-JP" altLang="en-US" dirty="0">
                <a:solidFill>
                  <a:srgbClr val="F4F4EF"/>
                </a:solidFill>
              </a:rPr>
              <a:t>ユーザがキャラクタ属性を登録</a:t>
            </a:r>
          </a:p>
          <a:p>
            <a:pPr marL="171450" indent="-171450">
              <a:buClr>
                <a:srgbClr val="F4F4EF"/>
              </a:buClr>
              <a:buFont typeface="Wingdings" panose="05000000000000000000" pitchFamily="2" charset="2"/>
              <a:buChar char="p"/>
            </a:pPr>
            <a:r>
              <a:rPr lang="ja-JP" altLang="en-US" dirty="0">
                <a:solidFill>
                  <a:srgbClr val="F4F4EF"/>
                </a:solidFill>
              </a:rPr>
              <a:t>キャラクタの感性情報が蓄積</a:t>
            </a:r>
            <a:endParaRPr lang="en-US" altLang="ja-JP" dirty="0">
              <a:solidFill>
                <a:srgbClr val="F4F4EF"/>
              </a:solidFill>
            </a:endParaRPr>
          </a:p>
          <a:p>
            <a:pPr marL="171450" indent="-171450">
              <a:buClr>
                <a:srgbClr val="F4F4EF"/>
              </a:buClr>
              <a:buFont typeface="Wingdings" panose="05000000000000000000" pitchFamily="2" charset="2"/>
              <a:buChar char="p"/>
            </a:pPr>
            <a:r>
              <a:rPr lang="ja-JP" altLang="en-US" dirty="0">
                <a:solidFill>
                  <a:srgbClr val="F4F4EF"/>
                </a:solidFill>
              </a:rPr>
              <a:t>キャラクタに対する共通の認識</a:t>
            </a:r>
          </a:p>
        </p:txBody>
      </p:sp>
      <p:sp>
        <p:nvSpPr>
          <p:cNvPr id="1363" name="Google Shape;495;p61">
            <a:extLst>
              <a:ext uri="{FF2B5EF4-FFF2-40B4-BE49-F238E27FC236}">
                <a16:creationId xmlns:a16="http://schemas.microsoft.com/office/drawing/2014/main" id="{C660C3E0-C89C-45B6-7FB4-A9F41FE76AE7}"/>
              </a:ext>
            </a:extLst>
          </p:cNvPr>
          <p:cNvSpPr txBox="1">
            <a:spLocks/>
          </p:cNvSpPr>
          <p:nvPr/>
        </p:nvSpPr>
        <p:spPr>
          <a:xfrm>
            <a:off x="5844605" y="801911"/>
            <a:ext cx="3479508" cy="35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dirty="0">
                <a:solidFill>
                  <a:srgbClr val="F4F4EF"/>
                </a:solidFill>
              </a:rPr>
              <a:t>01</a:t>
            </a:r>
            <a:r>
              <a:rPr lang="ja-JP" altLang="en-US" dirty="0">
                <a:solidFill>
                  <a:srgbClr val="F4F4EF"/>
                </a:solidFill>
              </a:rPr>
              <a:t>：各声優の</a:t>
            </a:r>
            <a:r>
              <a:rPr lang="ja-JP" altLang="en-US" dirty="0">
                <a:solidFill>
                  <a:srgbClr val="A01D26"/>
                </a:solidFill>
              </a:rPr>
              <a:t>配役歴</a:t>
            </a:r>
            <a:r>
              <a:rPr lang="ja-JP" altLang="en-US" dirty="0">
                <a:solidFill>
                  <a:srgbClr val="F4F4EF"/>
                </a:solidFill>
              </a:rPr>
              <a:t>を取得</a:t>
            </a:r>
            <a:endParaRPr lang="en-US" altLang="ja-JP" dirty="0">
              <a:solidFill>
                <a:srgbClr val="F4F4EF"/>
              </a:solidFill>
            </a:endParaRPr>
          </a:p>
          <a:p>
            <a:r>
              <a:rPr lang="en-US" altLang="ja-JP" dirty="0">
                <a:solidFill>
                  <a:srgbClr val="F4F4EF"/>
                </a:solidFill>
              </a:rPr>
              <a:t>02</a:t>
            </a:r>
            <a:r>
              <a:rPr lang="ja-JP" altLang="en-US" dirty="0">
                <a:solidFill>
                  <a:srgbClr val="F4F4EF"/>
                </a:solidFill>
              </a:rPr>
              <a:t>：配役歴中の</a:t>
            </a:r>
            <a:r>
              <a:rPr lang="ja-JP" altLang="en-US" dirty="0">
                <a:solidFill>
                  <a:srgbClr val="A01D26"/>
                </a:solidFill>
              </a:rPr>
              <a:t>キャラクタ属性</a:t>
            </a:r>
            <a:r>
              <a:rPr lang="ja-JP" altLang="en-US" dirty="0">
                <a:solidFill>
                  <a:srgbClr val="F4F4EF"/>
                </a:solidFill>
              </a:rPr>
              <a:t>の取得</a:t>
            </a:r>
          </a:p>
          <a:p>
            <a:pPr algn="ctr"/>
            <a:endParaRPr lang="ja-JP" altLang="en-US" dirty="0">
              <a:solidFill>
                <a:srgbClr val="F4F4EF"/>
              </a:solidFill>
            </a:endParaRPr>
          </a:p>
        </p:txBody>
      </p:sp>
      <p:sp>
        <p:nvSpPr>
          <p:cNvPr id="1365" name="楕円 1364">
            <a:extLst>
              <a:ext uri="{FF2B5EF4-FFF2-40B4-BE49-F238E27FC236}">
                <a16:creationId xmlns:a16="http://schemas.microsoft.com/office/drawing/2014/main" id="{5075E5B0-0051-785C-F3DF-FF9D2ECA8E97}"/>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368" name="正方形/長方形 1367">
            <a:extLst>
              <a:ext uri="{FF2B5EF4-FFF2-40B4-BE49-F238E27FC236}">
                <a16:creationId xmlns:a16="http://schemas.microsoft.com/office/drawing/2014/main" id="{2D7629D3-2429-0613-483A-8681B4B699C4}"/>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1369" name="楕円 1368">
            <a:extLst>
              <a:ext uri="{FF2B5EF4-FFF2-40B4-BE49-F238E27FC236}">
                <a16:creationId xmlns:a16="http://schemas.microsoft.com/office/drawing/2014/main" id="{CBA3A258-8BF5-8266-8014-681E40F1F876}"/>
              </a:ext>
            </a:extLst>
          </p:cNvPr>
          <p:cNvSpPr/>
          <p:nvPr/>
        </p:nvSpPr>
        <p:spPr>
          <a:xfrm>
            <a:off x="2743629" y="195845"/>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0" name="正方形/長方形 1369">
            <a:extLst>
              <a:ext uri="{FF2B5EF4-FFF2-40B4-BE49-F238E27FC236}">
                <a16:creationId xmlns:a16="http://schemas.microsoft.com/office/drawing/2014/main" id="{A5E87C02-BDF5-63BE-8021-DD25679A78EF}"/>
              </a:ext>
            </a:extLst>
          </p:cNvPr>
          <p:cNvSpPr/>
          <p:nvPr/>
        </p:nvSpPr>
        <p:spPr>
          <a:xfrm>
            <a:off x="2902973" y="132492"/>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1371" name="楕円 1370">
            <a:extLst>
              <a:ext uri="{FF2B5EF4-FFF2-40B4-BE49-F238E27FC236}">
                <a16:creationId xmlns:a16="http://schemas.microsoft.com/office/drawing/2014/main" id="{F073F00F-4DC9-C4FB-46D1-1A4201C9B1DC}"/>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2" name="正方形/長方形 1371">
            <a:extLst>
              <a:ext uri="{FF2B5EF4-FFF2-40B4-BE49-F238E27FC236}">
                <a16:creationId xmlns:a16="http://schemas.microsoft.com/office/drawing/2014/main" id="{CD8C36A4-C333-F6E1-5B74-BFB4A2E4A5BB}"/>
              </a:ext>
            </a:extLst>
          </p:cNvPr>
          <p:cNvSpPr/>
          <p:nvPr/>
        </p:nvSpPr>
        <p:spPr>
          <a:xfrm>
            <a:off x="4970321" y="12650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1373" name="楕円 1372">
            <a:extLst>
              <a:ext uri="{FF2B5EF4-FFF2-40B4-BE49-F238E27FC236}">
                <a16:creationId xmlns:a16="http://schemas.microsoft.com/office/drawing/2014/main" id="{895B6394-528C-FCBF-3E91-EF874FB6539B}"/>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4" name="正方形/長方形 1373">
            <a:extLst>
              <a:ext uri="{FF2B5EF4-FFF2-40B4-BE49-F238E27FC236}">
                <a16:creationId xmlns:a16="http://schemas.microsoft.com/office/drawing/2014/main" id="{C7BB68E5-3166-ECEA-B226-C960C26E711F}"/>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extLst>
      <p:ext uri="{BB962C8B-B14F-4D97-AF65-F5344CB8AC3E}">
        <p14:creationId xmlns:p14="http://schemas.microsoft.com/office/powerpoint/2010/main" val="1067894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9" name="四角形: 角を丸くする 18">
            <a:extLst>
              <a:ext uri="{FF2B5EF4-FFF2-40B4-BE49-F238E27FC236}">
                <a16:creationId xmlns:a16="http://schemas.microsoft.com/office/drawing/2014/main" id="{603EA566-79A6-C1F3-5267-0C4EF681A2DE}"/>
              </a:ext>
            </a:extLst>
          </p:cNvPr>
          <p:cNvSpPr/>
          <p:nvPr/>
        </p:nvSpPr>
        <p:spPr>
          <a:xfrm>
            <a:off x="5162443" y="1842394"/>
            <a:ext cx="3795146" cy="2878617"/>
          </a:xfrm>
          <a:prstGeom prst="roundRect">
            <a:avLst/>
          </a:prstGeom>
          <a:solidFill>
            <a:srgbClr val="D4DDE1"/>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kumimoji="1" lang="en-US" altLang="ja-JP" dirty="0">
              <a:solidFill>
                <a:srgbClr val="20232A"/>
              </a:solidFill>
            </a:endParaRPr>
          </a:p>
        </p:txBody>
      </p:sp>
      <p:sp>
        <p:nvSpPr>
          <p:cNvPr id="1330" name="Google Shape;1330;p106"/>
          <p:cNvSpPr txBox="1">
            <a:spLocks noGrp="1"/>
          </p:cNvSpPr>
          <p:nvPr>
            <p:ph type="title" idx="4294967295"/>
          </p:nvPr>
        </p:nvSpPr>
        <p:spPr>
          <a:xfrm>
            <a:off x="6744658" y="781777"/>
            <a:ext cx="2113241" cy="2845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1600" dirty="0">
                <a:solidFill>
                  <a:srgbClr val="D4DDE1"/>
                </a:solidFill>
              </a:rPr>
              <a:t>actor</a:t>
            </a:r>
            <a:r>
              <a:rPr lang="ja-JP" altLang="en-US" sz="1600" dirty="0">
                <a:solidFill>
                  <a:srgbClr val="D4DDE1"/>
                </a:solidFill>
              </a:rPr>
              <a:t>：声優</a:t>
            </a:r>
            <a:endParaRPr sz="1600" dirty="0">
              <a:solidFill>
                <a:srgbClr val="D4DDE1"/>
              </a:solidFill>
            </a:endParaRPr>
          </a:p>
        </p:txBody>
      </p:sp>
      <p:sp>
        <p:nvSpPr>
          <p:cNvPr id="1334" name="Google Shape;1334;p106"/>
          <p:cNvSpPr txBox="1">
            <a:spLocks noGrp="1"/>
          </p:cNvSpPr>
          <p:nvPr>
            <p:ph type="title" idx="4294967295"/>
          </p:nvPr>
        </p:nvSpPr>
        <p:spPr>
          <a:xfrm>
            <a:off x="6307737" y="1217054"/>
            <a:ext cx="2616134" cy="372828"/>
          </a:xfrm>
          <a:prstGeom prst="rect">
            <a:avLst/>
          </a:prstGeom>
        </p:spPr>
        <p:txBody>
          <a:bodyPr spcFirstLastPara="1" wrap="square" lIns="91425" tIns="91425" rIns="91425" bIns="91425" anchor="t" anchorCtr="0">
            <a:noAutofit/>
          </a:bodyPr>
          <a:lstStyle/>
          <a:p>
            <a:pPr lvl="0"/>
            <a:r>
              <a:rPr lang="ja-JP" altLang="en-US" sz="1600" dirty="0">
                <a:solidFill>
                  <a:srgbClr val="D4DDE1"/>
                </a:solidFill>
              </a:rPr>
              <a:t>𝒄𝒉𝒂𝒓𝒂𝒄𝒕𝒆𝒓：配役</a:t>
            </a:r>
            <a:endParaRPr sz="1600" dirty="0">
              <a:solidFill>
                <a:srgbClr val="D4DDE1"/>
              </a:solidFill>
            </a:endParaRPr>
          </a:p>
        </p:txBody>
      </p:sp>
      <p:sp>
        <p:nvSpPr>
          <p:cNvPr id="1356" name="Google Shape;1356;p106"/>
          <p:cNvSpPr/>
          <p:nvPr/>
        </p:nvSpPr>
        <p:spPr>
          <a:xfrm>
            <a:off x="6341305" y="920016"/>
            <a:ext cx="403353" cy="384997"/>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8074229" y="1098270"/>
            <a:ext cx="422102" cy="402893"/>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スライド番号プレースホルダー 1">
            <a:extLst>
              <a:ext uri="{FF2B5EF4-FFF2-40B4-BE49-F238E27FC236}">
                <a16:creationId xmlns:a16="http://schemas.microsoft.com/office/drawing/2014/main" id="{6C0B4D17-319F-AF9C-3818-4F86B0A9A728}"/>
              </a:ext>
            </a:extLst>
          </p:cNvPr>
          <p:cNvSpPr>
            <a:spLocks noGrp="1"/>
          </p:cNvSpPr>
          <p:nvPr>
            <p:ph type="sldNum" sz="quarter" idx="11"/>
          </p:nvPr>
        </p:nvSpPr>
        <p:spPr/>
        <p:txBody>
          <a:bodyPr/>
          <a:lstStyle/>
          <a:p>
            <a:fld id="{9832A988-06BA-449C-8585-FFF7D8DB6DB9}" type="slidenum">
              <a:rPr kumimoji="1" lang="ja-JP" altLang="en-US" smtClean="0"/>
              <a:t>11</a:t>
            </a:fld>
            <a:endParaRPr kumimoji="1" lang="ja-JP" altLang="en-US" dirty="0"/>
          </a:p>
        </p:txBody>
      </p:sp>
      <p:grpSp>
        <p:nvGrpSpPr>
          <p:cNvPr id="35" name="Google Shape;8340;p145">
            <a:extLst>
              <a:ext uri="{FF2B5EF4-FFF2-40B4-BE49-F238E27FC236}">
                <a16:creationId xmlns:a16="http://schemas.microsoft.com/office/drawing/2014/main" id="{C6CB514C-545A-C799-E1BE-5C3D010E84B0}"/>
              </a:ext>
            </a:extLst>
          </p:cNvPr>
          <p:cNvGrpSpPr/>
          <p:nvPr/>
        </p:nvGrpSpPr>
        <p:grpSpPr>
          <a:xfrm>
            <a:off x="8148826" y="1161237"/>
            <a:ext cx="272908" cy="311362"/>
            <a:chOff x="-51623775" y="3584850"/>
            <a:chExt cx="279625" cy="319025"/>
          </a:xfrm>
          <a:solidFill>
            <a:srgbClr val="F4F4EF"/>
          </a:solidFill>
        </p:grpSpPr>
        <p:sp>
          <p:nvSpPr>
            <p:cNvPr id="36" name="Google Shape;8341;p145">
              <a:extLst>
                <a:ext uri="{FF2B5EF4-FFF2-40B4-BE49-F238E27FC236}">
                  <a16:creationId xmlns:a16="http://schemas.microsoft.com/office/drawing/2014/main" id="{6F5C84DF-1F56-5958-D9FB-C697520EF40D}"/>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42;p145">
              <a:extLst>
                <a:ext uri="{FF2B5EF4-FFF2-40B4-BE49-F238E27FC236}">
                  <a16:creationId xmlns:a16="http://schemas.microsoft.com/office/drawing/2014/main" id="{A6A08D4C-A529-E871-D512-7E5B49266A32}"/>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43;p145">
              <a:extLst>
                <a:ext uri="{FF2B5EF4-FFF2-40B4-BE49-F238E27FC236}">
                  <a16:creationId xmlns:a16="http://schemas.microsoft.com/office/drawing/2014/main" id="{37360CC7-9C20-0103-9740-67F8FC7AD764}"/>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44;p145">
              <a:extLst>
                <a:ext uri="{FF2B5EF4-FFF2-40B4-BE49-F238E27FC236}">
                  <a16:creationId xmlns:a16="http://schemas.microsoft.com/office/drawing/2014/main" id="{748E8148-8751-D4B9-8580-228474C02263}"/>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45;p145">
              <a:extLst>
                <a:ext uri="{FF2B5EF4-FFF2-40B4-BE49-F238E27FC236}">
                  <a16:creationId xmlns:a16="http://schemas.microsoft.com/office/drawing/2014/main" id="{249DFE6C-ECE3-D15C-B4A5-7D8B89A15DB5}"/>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46;p145">
              <a:extLst>
                <a:ext uri="{FF2B5EF4-FFF2-40B4-BE49-F238E27FC236}">
                  <a16:creationId xmlns:a16="http://schemas.microsoft.com/office/drawing/2014/main" id="{B283B68F-1615-67F5-5F77-38468C18A34A}"/>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47;p145">
              <a:extLst>
                <a:ext uri="{FF2B5EF4-FFF2-40B4-BE49-F238E27FC236}">
                  <a16:creationId xmlns:a16="http://schemas.microsoft.com/office/drawing/2014/main" id="{3DF6523E-3B11-3564-4FA4-C6FB818720A7}"/>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48;p145">
              <a:extLst>
                <a:ext uri="{FF2B5EF4-FFF2-40B4-BE49-F238E27FC236}">
                  <a16:creationId xmlns:a16="http://schemas.microsoft.com/office/drawing/2014/main" id="{117F9127-3AE2-24DE-10AC-086EBB51D046}"/>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49;p145">
              <a:extLst>
                <a:ext uri="{FF2B5EF4-FFF2-40B4-BE49-F238E27FC236}">
                  <a16:creationId xmlns:a16="http://schemas.microsoft.com/office/drawing/2014/main" id="{6D465963-F349-2485-208C-EE6DABD1E8CF}"/>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616;p144">
            <a:extLst>
              <a:ext uri="{FF2B5EF4-FFF2-40B4-BE49-F238E27FC236}">
                <a16:creationId xmlns:a16="http://schemas.microsoft.com/office/drawing/2014/main" id="{BEA39408-F438-2D42-B0D9-7BB0F2322A1C}"/>
              </a:ext>
            </a:extLst>
          </p:cNvPr>
          <p:cNvGrpSpPr/>
          <p:nvPr/>
        </p:nvGrpSpPr>
        <p:grpSpPr>
          <a:xfrm>
            <a:off x="6408410" y="983030"/>
            <a:ext cx="284600" cy="284600"/>
            <a:chOff x="3497300" y="3227275"/>
            <a:chExt cx="296175" cy="296175"/>
          </a:xfrm>
          <a:solidFill>
            <a:srgbClr val="F4F4EF"/>
          </a:solidFill>
        </p:grpSpPr>
        <p:sp>
          <p:nvSpPr>
            <p:cNvPr id="46" name="Google Shape;7617;p144">
              <a:extLst>
                <a:ext uri="{FF2B5EF4-FFF2-40B4-BE49-F238E27FC236}">
                  <a16:creationId xmlns:a16="http://schemas.microsoft.com/office/drawing/2014/main" id="{1ED28AED-4B34-659C-3796-4274FB4525BB}"/>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618;p144">
              <a:extLst>
                <a:ext uri="{FF2B5EF4-FFF2-40B4-BE49-F238E27FC236}">
                  <a16:creationId xmlns:a16="http://schemas.microsoft.com/office/drawing/2014/main" id="{48568293-C9BF-29E5-81E7-82B6789555F2}"/>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619;p144">
              <a:extLst>
                <a:ext uri="{FF2B5EF4-FFF2-40B4-BE49-F238E27FC236}">
                  <a16:creationId xmlns:a16="http://schemas.microsoft.com/office/drawing/2014/main" id="{61858E4B-A34D-2540-CB46-03F2D5C2F5FA}"/>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620;p144">
              <a:extLst>
                <a:ext uri="{FF2B5EF4-FFF2-40B4-BE49-F238E27FC236}">
                  <a16:creationId xmlns:a16="http://schemas.microsoft.com/office/drawing/2014/main" id="{E774815C-391C-5637-7FC2-FEC5DE6467A6}"/>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621;p144">
              <a:extLst>
                <a:ext uri="{FF2B5EF4-FFF2-40B4-BE49-F238E27FC236}">
                  <a16:creationId xmlns:a16="http://schemas.microsoft.com/office/drawing/2014/main" id="{3DC0D668-D043-0E8C-BF02-CD73EC2B69FE}"/>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622;p144">
              <a:extLst>
                <a:ext uri="{FF2B5EF4-FFF2-40B4-BE49-F238E27FC236}">
                  <a16:creationId xmlns:a16="http://schemas.microsoft.com/office/drawing/2014/main" id="{BDCE9A3A-89A5-38BD-053D-7DFF54C7E8C2}"/>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23;p144">
              <a:extLst>
                <a:ext uri="{FF2B5EF4-FFF2-40B4-BE49-F238E27FC236}">
                  <a16:creationId xmlns:a16="http://schemas.microsoft.com/office/drawing/2014/main" id="{57AADA94-08B2-E007-91A1-06DBFD3D85E1}"/>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624;p144">
              <a:extLst>
                <a:ext uri="{FF2B5EF4-FFF2-40B4-BE49-F238E27FC236}">
                  <a16:creationId xmlns:a16="http://schemas.microsoft.com/office/drawing/2014/main" id="{391A37F1-77F9-300D-30F4-B25AC885EE48}"/>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637;p74">
            <a:extLst>
              <a:ext uri="{FF2B5EF4-FFF2-40B4-BE49-F238E27FC236}">
                <a16:creationId xmlns:a16="http://schemas.microsoft.com/office/drawing/2014/main" id="{8D761234-AA45-9D7B-9941-F75300CF241D}"/>
              </a:ext>
            </a:extLst>
          </p:cNvPr>
          <p:cNvSpPr txBox="1">
            <a:spLocks noGrp="1"/>
          </p:cNvSpPr>
          <p:nvPr>
            <p:ph type="title"/>
          </p:nvPr>
        </p:nvSpPr>
        <p:spPr>
          <a:xfrm>
            <a:off x="1678506" y="571123"/>
            <a:ext cx="4809784" cy="572700"/>
          </a:xfrm>
          <a:prstGeom prst="rect">
            <a:avLst/>
          </a:prstGeom>
          <a:noFill/>
        </p:spPr>
        <p:txBody>
          <a:bodyPr spcFirstLastPara="1" wrap="square" lIns="91425" tIns="91425" rIns="91425" bIns="91425" anchor="t" anchorCtr="0">
            <a:noAutofit/>
          </a:bodyPr>
          <a:lstStyle/>
          <a:p>
            <a:pPr lvl="0" algn="ctr">
              <a:buSzPts val="1100"/>
            </a:pPr>
            <a:r>
              <a:rPr lang="ja-JP" altLang="en-US" b="1" u="sng" dirty="0">
                <a:solidFill>
                  <a:srgbClr val="D4DDE1"/>
                </a:solidFill>
              </a:rPr>
              <a:t>声優の属性ベクトル</a:t>
            </a:r>
          </a:p>
        </p:txBody>
      </p:sp>
      <p:sp>
        <p:nvSpPr>
          <p:cNvPr id="1379" name="Google Shape;640;p74">
            <a:extLst>
              <a:ext uri="{FF2B5EF4-FFF2-40B4-BE49-F238E27FC236}">
                <a16:creationId xmlns:a16="http://schemas.microsoft.com/office/drawing/2014/main" id="{F7478083-3C95-2C1A-594F-160038ED07C7}"/>
              </a:ext>
            </a:extLst>
          </p:cNvPr>
          <p:cNvSpPr txBox="1">
            <a:spLocks/>
          </p:cNvSpPr>
          <p:nvPr/>
        </p:nvSpPr>
        <p:spPr>
          <a:xfrm>
            <a:off x="643503" y="2888344"/>
            <a:ext cx="5100324" cy="40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endParaRPr lang="ja-JP" altLang="en-US" sz="1800" u="sng" dirty="0">
              <a:solidFill>
                <a:srgbClr val="F4F4EF"/>
              </a:solidFill>
            </a:endParaRPr>
          </a:p>
        </p:txBody>
      </p:sp>
      <p:sp>
        <p:nvSpPr>
          <p:cNvPr id="1363" name="Google Shape;495;p61">
            <a:extLst>
              <a:ext uri="{FF2B5EF4-FFF2-40B4-BE49-F238E27FC236}">
                <a16:creationId xmlns:a16="http://schemas.microsoft.com/office/drawing/2014/main" id="{C660C3E0-C89C-45B6-7FB4-A9F41FE76AE7}"/>
              </a:ext>
            </a:extLst>
          </p:cNvPr>
          <p:cNvSpPr txBox="1">
            <a:spLocks/>
          </p:cNvSpPr>
          <p:nvPr/>
        </p:nvSpPr>
        <p:spPr>
          <a:xfrm>
            <a:off x="6100973" y="487455"/>
            <a:ext cx="3479508" cy="35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dirty="0">
                <a:solidFill>
                  <a:srgbClr val="F4F4EF"/>
                </a:solidFill>
              </a:rPr>
              <a:t>03</a:t>
            </a:r>
            <a:r>
              <a:rPr lang="ja-JP" altLang="en-US" dirty="0">
                <a:solidFill>
                  <a:srgbClr val="F4F4EF"/>
                </a:solidFill>
              </a:rPr>
              <a:t>：声優の</a:t>
            </a:r>
            <a:r>
              <a:rPr lang="ja-JP" altLang="en-US" dirty="0">
                <a:solidFill>
                  <a:srgbClr val="A01D26"/>
                </a:solidFill>
              </a:rPr>
              <a:t>属性ベクトル</a:t>
            </a:r>
            <a:r>
              <a:rPr lang="ja-JP" altLang="en-US" dirty="0">
                <a:solidFill>
                  <a:srgbClr val="F4F4EF"/>
                </a:solidFill>
              </a:rPr>
              <a:t>を取得</a:t>
            </a:r>
            <a:endParaRPr lang="en-US" altLang="ja-JP" dirty="0">
              <a:solidFill>
                <a:srgbClr val="F4F4EF"/>
              </a:solidFill>
            </a:endParaRPr>
          </a:p>
        </p:txBody>
      </p:sp>
      <p:grpSp>
        <p:nvGrpSpPr>
          <p:cNvPr id="6" name="Google Shape;9270;p148">
            <a:extLst>
              <a:ext uri="{FF2B5EF4-FFF2-40B4-BE49-F238E27FC236}">
                <a16:creationId xmlns:a16="http://schemas.microsoft.com/office/drawing/2014/main" id="{3F7343F1-509C-41EA-4D37-D52A9A1C7FA4}"/>
              </a:ext>
            </a:extLst>
          </p:cNvPr>
          <p:cNvGrpSpPr/>
          <p:nvPr/>
        </p:nvGrpSpPr>
        <p:grpSpPr>
          <a:xfrm rot="16200000">
            <a:off x="7339238" y="1157181"/>
            <a:ext cx="172681" cy="163814"/>
            <a:chOff x="-6696925" y="3272575"/>
            <a:chExt cx="307200" cy="291425"/>
          </a:xfrm>
          <a:solidFill>
            <a:srgbClr val="A01D26"/>
          </a:solidFill>
        </p:grpSpPr>
        <p:sp>
          <p:nvSpPr>
            <p:cNvPr id="7" name="Google Shape;9271;p148">
              <a:extLst>
                <a:ext uri="{FF2B5EF4-FFF2-40B4-BE49-F238E27FC236}">
                  <a16:creationId xmlns:a16="http://schemas.microsoft.com/office/drawing/2014/main" id="{B3B03F47-56F9-9A05-D709-37AFFEB3A5C0}"/>
                </a:ext>
              </a:extLst>
            </p:cNvPr>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72;p148">
              <a:extLst>
                <a:ext uri="{FF2B5EF4-FFF2-40B4-BE49-F238E27FC236}">
                  <a16:creationId xmlns:a16="http://schemas.microsoft.com/office/drawing/2014/main" id="{7DF43755-FC38-2BBB-E108-22BA361FE84F}"/>
                </a:ext>
              </a:extLst>
            </p:cNvPr>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640;p74">
            <a:extLst>
              <a:ext uri="{FF2B5EF4-FFF2-40B4-BE49-F238E27FC236}">
                <a16:creationId xmlns:a16="http://schemas.microsoft.com/office/drawing/2014/main" id="{0881A5CE-9AE5-9033-4B51-F5B69B48E474}"/>
              </a:ext>
            </a:extLst>
          </p:cNvPr>
          <p:cNvSpPr txBox="1">
            <a:spLocks/>
          </p:cNvSpPr>
          <p:nvPr/>
        </p:nvSpPr>
        <p:spPr>
          <a:xfrm>
            <a:off x="707965" y="2110206"/>
            <a:ext cx="4390015" cy="40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1800" u="sng" dirty="0">
                <a:solidFill>
                  <a:srgbClr val="F4F4EF"/>
                </a:solidFill>
              </a:rPr>
              <a:t>配役歴に応じて声優にキャラ属性を付与</a:t>
            </a:r>
          </a:p>
        </p:txBody>
      </p:sp>
      <p:sp>
        <p:nvSpPr>
          <p:cNvPr id="10" name="Google Shape;641;p74">
            <a:extLst>
              <a:ext uri="{FF2B5EF4-FFF2-40B4-BE49-F238E27FC236}">
                <a16:creationId xmlns:a16="http://schemas.microsoft.com/office/drawing/2014/main" id="{E22F4E54-7F0F-33A6-D382-6E1769F635FE}"/>
              </a:ext>
            </a:extLst>
          </p:cNvPr>
          <p:cNvSpPr txBox="1">
            <a:spLocks/>
          </p:cNvSpPr>
          <p:nvPr/>
        </p:nvSpPr>
        <p:spPr>
          <a:xfrm>
            <a:off x="707966" y="2486712"/>
            <a:ext cx="4390014"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Wingdings" panose="05000000000000000000" pitchFamily="2" charset="2"/>
              <a:buChar char="n"/>
            </a:pPr>
            <a:r>
              <a:rPr lang="ja-JP" altLang="en-US" b="1" dirty="0">
                <a:solidFill>
                  <a:srgbClr val="F4F4EF"/>
                </a:solidFill>
              </a:rPr>
              <a:t>キャラ属性王国に担当キャラがいない声優は除外</a:t>
            </a:r>
          </a:p>
          <a:p>
            <a:pPr marL="742950" lvl="1" indent="-285750">
              <a:buClr>
                <a:srgbClr val="D4DDE1"/>
              </a:buClr>
              <a:buSzPts val="1100"/>
              <a:buFont typeface="Wingdings" panose="05000000000000000000" pitchFamily="2" charset="2"/>
              <a:buChar char="ü"/>
            </a:pPr>
            <a:r>
              <a:rPr lang="en-US" altLang="ja-JP" dirty="0">
                <a:solidFill>
                  <a:srgbClr val="F4F4EF"/>
                </a:solidFill>
              </a:rPr>
              <a:t>719</a:t>
            </a:r>
            <a:r>
              <a:rPr lang="ja-JP" altLang="en-US" dirty="0">
                <a:solidFill>
                  <a:srgbClr val="F4F4EF"/>
                </a:solidFill>
              </a:rPr>
              <a:t>人の声優の属性を付与</a:t>
            </a:r>
            <a:r>
              <a:rPr lang="ja-JP" altLang="en-US" dirty="0">
                <a:solidFill>
                  <a:srgbClr val="D4DDE1"/>
                </a:solidFill>
              </a:rPr>
              <a:t>	</a:t>
            </a:r>
          </a:p>
        </p:txBody>
      </p:sp>
      <p:sp>
        <p:nvSpPr>
          <p:cNvPr id="13" name="Google Shape;719;p83">
            <a:extLst>
              <a:ext uri="{FF2B5EF4-FFF2-40B4-BE49-F238E27FC236}">
                <a16:creationId xmlns:a16="http://schemas.microsoft.com/office/drawing/2014/main" id="{EA69E610-7E78-C3CC-A498-D18F9E1CC74A}"/>
              </a:ext>
            </a:extLst>
          </p:cNvPr>
          <p:cNvSpPr txBox="1"/>
          <p:nvPr/>
        </p:nvSpPr>
        <p:spPr>
          <a:xfrm>
            <a:off x="5448945" y="2345028"/>
            <a:ext cx="3898998" cy="88192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ja-JP" altLang="en-US" dirty="0">
                <a:solidFill>
                  <a:schemeClr val="dk2"/>
                </a:solidFill>
                <a:latin typeface="Montserrat"/>
                <a:ea typeface="Montserrat"/>
                <a:cs typeface="Montserrat"/>
                <a:sym typeface="Montserrat"/>
              </a:rPr>
              <a:t>𝑵は各声優が持つキャラ属性の合計値</a:t>
            </a:r>
          </a:p>
          <a:p>
            <a:pPr marL="285750" lvl="0" indent="-285750" algn="l" rtl="0">
              <a:spcBef>
                <a:spcPts val="0"/>
              </a:spcBef>
              <a:spcAft>
                <a:spcPts val="0"/>
              </a:spcAft>
              <a:buFont typeface="Arial" panose="020B0604020202020204" pitchFamily="34" charset="0"/>
              <a:buChar char="•"/>
            </a:pPr>
            <a:r>
              <a:rPr lang="ja-JP" altLang="en-US" dirty="0">
                <a:solidFill>
                  <a:schemeClr val="dk2"/>
                </a:solidFill>
                <a:latin typeface="Montserrat"/>
                <a:ea typeface="Montserrat"/>
                <a:cs typeface="Montserrat"/>
                <a:sym typeface="Montserrat"/>
              </a:rPr>
              <a:t>任意のキャラクタ属性𝒑の出現数𝒌</a:t>
            </a:r>
            <a:r>
              <a:rPr lang="en-US" altLang="ja-JP" dirty="0">
                <a:solidFill>
                  <a:schemeClr val="dk2"/>
                </a:solidFill>
                <a:latin typeface="Montserrat"/>
                <a:ea typeface="Montserrat"/>
                <a:cs typeface="Montserrat"/>
                <a:sym typeface="Montserrat"/>
              </a:rPr>
              <a:t>_</a:t>
            </a:r>
            <a:r>
              <a:rPr lang="ja-JP" altLang="en-US" dirty="0">
                <a:solidFill>
                  <a:schemeClr val="dk2"/>
                </a:solidFill>
                <a:latin typeface="Montserrat"/>
                <a:ea typeface="Montserrat"/>
                <a:cs typeface="Montserrat"/>
                <a:sym typeface="Montserrat"/>
              </a:rPr>
              <a:t>𝒑</a:t>
            </a:r>
            <a:endParaRPr lang="en-US" dirty="0">
              <a:solidFill>
                <a:schemeClr val="dk2"/>
              </a:solidFill>
              <a:latin typeface="Montserrat"/>
              <a:ea typeface="Montserrat"/>
              <a:cs typeface="Montserrat"/>
              <a:sym typeface="Montserrat"/>
            </a:endParaRPr>
          </a:p>
        </p:txBody>
      </p:sp>
      <p:sp>
        <p:nvSpPr>
          <p:cNvPr id="14" name="Google Shape;720;p83">
            <a:extLst>
              <a:ext uri="{FF2B5EF4-FFF2-40B4-BE49-F238E27FC236}">
                <a16:creationId xmlns:a16="http://schemas.microsoft.com/office/drawing/2014/main" id="{363B91C7-CDAC-9DF4-22BF-C4583F502FAD}"/>
              </a:ext>
            </a:extLst>
          </p:cNvPr>
          <p:cNvSpPr txBox="1"/>
          <p:nvPr/>
        </p:nvSpPr>
        <p:spPr>
          <a:xfrm>
            <a:off x="5435304" y="2062300"/>
            <a:ext cx="3816734" cy="7022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800" u="sng" dirty="0">
                <a:solidFill>
                  <a:srgbClr val="A01D26"/>
                </a:solidFill>
                <a:latin typeface="Vidaloka"/>
                <a:ea typeface="Vidaloka"/>
                <a:cs typeface="Vidaloka"/>
                <a:sym typeface="Vidaloka"/>
              </a:rPr>
              <a:t>相対頻度</a:t>
            </a:r>
            <a:r>
              <a:rPr lang="zh-TW" altLang="en-US" sz="1800" u="sng" dirty="0">
                <a:solidFill>
                  <a:srgbClr val="20232A"/>
                </a:solidFill>
                <a:latin typeface="Vidaloka"/>
                <a:ea typeface="Vidaloka"/>
                <a:cs typeface="Vidaloka"/>
                <a:sym typeface="Vidaloka"/>
              </a:rPr>
              <a:t> </a:t>
            </a:r>
            <a:r>
              <a:rPr lang="zh-TW" altLang="en-US" sz="1600" dirty="0">
                <a:solidFill>
                  <a:srgbClr val="2D3033"/>
                </a:solidFill>
                <a:latin typeface="Vidaloka"/>
                <a:ea typeface="Vidaloka"/>
                <a:cs typeface="Vidaloka"/>
                <a:sym typeface="Vidaloka"/>
              </a:rPr>
              <a:t>𝑆𝑡𝑑𝐹𝑟𝑒𝑞</a:t>
            </a:r>
            <a:r>
              <a:rPr lang="en-US" altLang="zh-TW" sz="1600" dirty="0">
                <a:solidFill>
                  <a:srgbClr val="2D3033"/>
                </a:solidFill>
                <a:latin typeface="Vidaloka"/>
                <a:ea typeface="Vidaloka"/>
                <a:cs typeface="Vidaloka"/>
                <a:sym typeface="Vidaloka"/>
              </a:rPr>
              <a:t>(</a:t>
            </a:r>
            <a:r>
              <a:rPr lang="zh-TW" altLang="en-US" sz="1600" dirty="0">
                <a:solidFill>
                  <a:srgbClr val="2D3033"/>
                </a:solidFill>
                <a:latin typeface="Vidaloka"/>
                <a:ea typeface="Vidaloka"/>
                <a:cs typeface="Vidaloka"/>
                <a:sym typeface="Vidaloka"/>
              </a:rPr>
              <a:t>𝑘</a:t>
            </a:r>
            <a:r>
              <a:rPr lang="en-US" altLang="zh-TW" sz="1600" dirty="0">
                <a:solidFill>
                  <a:srgbClr val="2D3033"/>
                </a:solidFill>
                <a:latin typeface="Vidaloka"/>
                <a:ea typeface="Vidaloka"/>
                <a:cs typeface="Vidaloka"/>
                <a:sym typeface="Vidaloka"/>
              </a:rPr>
              <a:t>_</a:t>
            </a:r>
            <a:r>
              <a:rPr lang="zh-TW" altLang="en-US" sz="1600" dirty="0">
                <a:solidFill>
                  <a:srgbClr val="2D3033"/>
                </a:solidFill>
                <a:latin typeface="Vidaloka"/>
                <a:ea typeface="Vidaloka"/>
                <a:cs typeface="Vidaloka"/>
                <a:sym typeface="Vidaloka"/>
              </a:rPr>
              <a:t>𝑝</a:t>
            </a:r>
            <a:r>
              <a:rPr lang="en-US" altLang="zh-TW" sz="1600" dirty="0">
                <a:solidFill>
                  <a:srgbClr val="2D3033"/>
                </a:solidFill>
                <a:latin typeface="Vidaloka"/>
                <a:ea typeface="Vidaloka"/>
                <a:cs typeface="Vidaloka"/>
                <a:sym typeface="Vidaloka"/>
              </a:rPr>
              <a:t>,</a:t>
            </a:r>
            <a:r>
              <a:rPr lang="zh-TW" altLang="en-US" sz="1600" dirty="0">
                <a:solidFill>
                  <a:srgbClr val="2D3033"/>
                </a:solidFill>
                <a:latin typeface="Vidaloka"/>
                <a:ea typeface="Vidaloka"/>
                <a:cs typeface="Vidaloka"/>
                <a:sym typeface="Vidaloka"/>
              </a:rPr>
              <a:t>𝑁</a:t>
            </a:r>
            <a:r>
              <a:rPr lang="en-US" altLang="zh-TW" sz="1600" dirty="0">
                <a:solidFill>
                  <a:srgbClr val="2D3033"/>
                </a:solidFill>
                <a:latin typeface="Vidaloka"/>
                <a:ea typeface="Vidaloka"/>
                <a:cs typeface="Vidaloka"/>
                <a:sym typeface="Vidaloka"/>
              </a:rPr>
              <a:t>)=  </a:t>
            </a:r>
            <a:r>
              <a:rPr lang="zh-TW" altLang="en-US" sz="1600" dirty="0">
                <a:solidFill>
                  <a:srgbClr val="2D3033"/>
                </a:solidFill>
                <a:latin typeface="Vidaloka"/>
                <a:ea typeface="Vidaloka"/>
                <a:cs typeface="Vidaloka"/>
                <a:sym typeface="Vidaloka"/>
              </a:rPr>
              <a:t>𝑘</a:t>
            </a:r>
            <a:r>
              <a:rPr lang="en-US" altLang="zh-TW" sz="1600" dirty="0">
                <a:solidFill>
                  <a:srgbClr val="2D3033"/>
                </a:solidFill>
                <a:latin typeface="Vidaloka"/>
                <a:ea typeface="Vidaloka"/>
                <a:cs typeface="Vidaloka"/>
                <a:sym typeface="Vidaloka"/>
              </a:rPr>
              <a:t>_</a:t>
            </a:r>
            <a:r>
              <a:rPr lang="zh-TW" altLang="en-US" sz="1600" dirty="0">
                <a:solidFill>
                  <a:srgbClr val="2D3033"/>
                </a:solidFill>
                <a:latin typeface="Vidaloka"/>
                <a:ea typeface="Vidaloka"/>
                <a:cs typeface="Vidaloka"/>
                <a:sym typeface="Vidaloka"/>
              </a:rPr>
              <a:t>𝑝</a:t>
            </a:r>
            <a:r>
              <a:rPr lang="en-US" altLang="zh-TW" sz="1600" dirty="0">
                <a:solidFill>
                  <a:srgbClr val="2D3033"/>
                </a:solidFill>
                <a:latin typeface="Vidaloka"/>
                <a:ea typeface="Vidaloka"/>
                <a:cs typeface="Vidaloka"/>
                <a:sym typeface="Vidaloka"/>
              </a:rPr>
              <a:t>/</a:t>
            </a:r>
            <a:r>
              <a:rPr lang="zh-TW" altLang="en-US" sz="1600" dirty="0">
                <a:solidFill>
                  <a:srgbClr val="2D3033"/>
                </a:solidFill>
                <a:latin typeface="Vidaloka"/>
                <a:ea typeface="Vidaloka"/>
                <a:cs typeface="Vidaloka"/>
                <a:sym typeface="Vidaloka"/>
              </a:rPr>
              <a:t>𝑁 </a:t>
            </a:r>
          </a:p>
          <a:p>
            <a:pPr marL="0" lvl="0" indent="0" algn="l" rtl="0">
              <a:spcBef>
                <a:spcPts val="0"/>
              </a:spcBef>
              <a:spcAft>
                <a:spcPts val="0"/>
              </a:spcAft>
              <a:buNone/>
            </a:pPr>
            <a:endParaRPr lang="en-US" sz="3200" dirty="0">
              <a:solidFill>
                <a:schemeClr val="dk1"/>
              </a:solidFill>
              <a:latin typeface="Vidaloka"/>
              <a:ea typeface="Vidaloka"/>
              <a:cs typeface="Vidaloka"/>
              <a:sym typeface="Vidaloka"/>
            </a:endParaRPr>
          </a:p>
        </p:txBody>
      </p:sp>
      <p:sp>
        <p:nvSpPr>
          <p:cNvPr id="21" name="Google Shape;719;p83">
            <a:extLst>
              <a:ext uri="{FF2B5EF4-FFF2-40B4-BE49-F238E27FC236}">
                <a16:creationId xmlns:a16="http://schemas.microsoft.com/office/drawing/2014/main" id="{FF2CD18A-AF76-1DE0-EB45-743D05388179}"/>
              </a:ext>
            </a:extLst>
          </p:cNvPr>
          <p:cNvSpPr txBox="1"/>
          <p:nvPr/>
        </p:nvSpPr>
        <p:spPr>
          <a:xfrm>
            <a:off x="5443631" y="3215983"/>
            <a:ext cx="3898998" cy="88192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ja-JP" altLang="en-US" dirty="0">
                <a:solidFill>
                  <a:schemeClr val="dk2"/>
                </a:solidFill>
                <a:latin typeface="Montserrat"/>
                <a:ea typeface="Montserrat"/>
                <a:cs typeface="Montserrat"/>
                <a:sym typeface="Montserrat"/>
              </a:rPr>
              <a:t>キャラクタ属性𝒑を有する声優数𝒎</a:t>
            </a:r>
          </a:p>
          <a:p>
            <a:pPr marL="285750" lvl="0" indent="-285750" algn="l" rtl="0">
              <a:spcBef>
                <a:spcPts val="0"/>
              </a:spcBef>
              <a:spcAft>
                <a:spcPts val="0"/>
              </a:spcAft>
              <a:buFont typeface="Arial" panose="020B0604020202020204" pitchFamily="34" charset="0"/>
              <a:buChar char="•"/>
            </a:pPr>
            <a:r>
              <a:rPr lang="ja-JP" altLang="en-US" dirty="0">
                <a:solidFill>
                  <a:schemeClr val="dk2"/>
                </a:solidFill>
                <a:latin typeface="Montserrat"/>
                <a:ea typeface="Montserrat"/>
                <a:cs typeface="Montserrat"/>
                <a:sym typeface="Montserrat"/>
              </a:rPr>
              <a:t>分析対象の声優数は</a:t>
            </a:r>
            <a:r>
              <a:rPr lang="en-US" altLang="ja-JP" dirty="0">
                <a:solidFill>
                  <a:schemeClr val="dk2"/>
                </a:solidFill>
                <a:latin typeface="Montserrat"/>
                <a:ea typeface="Montserrat"/>
                <a:cs typeface="Montserrat"/>
                <a:sym typeface="Montserrat"/>
              </a:rPr>
              <a:t>719</a:t>
            </a:r>
            <a:r>
              <a:rPr lang="ja-JP" altLang="en-US" dirty="0">
                <a:solidFill>
                  <a:schemeClr val="dk2"/>
                </a:solidFill>
                <a:latin typeface="Montserrat"/>
                <a:ea typeface="Montserrat"/>
                <a:cs typeface="Montserrat"/>
                <a:sym typeface="Montserrat"/>
              </a:rPr>
              <a:t>名</a:t>
            </a:r>
          </a:p>
        </p:txBody>
      </p:sp>
      <p:sp>
        <p:nvSpPr>
          <p:cNvPr id="22" name="Google Shape;720;p83">
            <a:extLst>
              <a:ext uri="{FF2B5EF4-FFF2-40B4-BE49-F238E27FC236}">
                <a16:creationId xmlns:a16="http://schemas.microsoft.com/office/drawing/2014/main" id="{4AAC7507-2919-021A-1A60-482209AC8FB8}"/>
              </a:ext>
            </a:extLst>
          </p:cNvPr>
          <p:cNvSpPr txBox="1"/>
          <p:nvPr/>
        </p:nvSpPr>
        <p:spPr>
          <a:xfrm>
            <a:off x="5429990" y="2933255"/>
            <a:ext cx="3816734" cy="7022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800" u="sng" dirty="0">
                <a:solidFill>
                  <a:srgbClr val="A01D26"/>
                </a:solidFill>
                <a:latin typeface="Vidaloka"/>
                <a:ea typeface="Vidaloka"/>
                <a:cs typeface="Vidaloka"/>
                <a:sym typeface="Vidaloka"/>
              </a:rPr>
              <a:t>稀少値 </a:t>
            </a:r>
            <a:r>
              <a:rPr lang="zh-TW" altLang="en-US" sz="1800" u="sng" dirty="0">
                <a:solidFill>
                  <a:srgbClr val="2D3033"/>
                </a:solidFill>
                <a:latin typeface="Vidaloka"/>
                <a:ea typeface="Vidaloka"/>
                <a:cs typeface="Vidaloka"/>
                <a:sym typeface="Vidaloka"/>
              </a:rPr>
              <a:t>𝑅𝑎𝑟𝑒𝑙𝑖𝑡𝑦</a:t>
            </a:r>
            <a:r>
              <a:rPr lang="en-US" altLang="zh-TW" sz="1800" u="sng" dirty="0">
                <a:solidFill>
                  <a:srgbClr val="2D3033"/>
                </a:solidFill>
                <a:latin typeface="Vidaloka"/>
                <a:ea typeface="Vidaloka"/>
                <a:cs typeface="Vidaloka"/>
                <a:sym typeface="Vidaloka"/>
              </a:rPr>
              <a:t>(</a:t>
            </a:r>
            <a:r>
              <a:rPr lang="zh-TW" altLang="en-US" sz="1800" u="sng" dirty="0">
                <a:solidFill>
                  <a:srgbClr val="2D3033"/>
                </a:solidFill>
                <a:latin typeface="Vidaloka"/>
                <a:ea typeface="Vidaloka"/>
                <a:cs typeface="Vidaloka"/>
                <a:sym typeface="Vidaloka"/>
              </a:rPr>
              <a:t>𝑝</a:t>
            </a:r>
            <a:r>
              <a:rPr lang="en-US" altLang="zh-TW" sz="1800" u="sng" dirty="0">
                <a:solidFill>
                  <a:srgbClr val="2D3033"/>
                </a:solidFill>
                <a:latin typeface="Vidaloka"/>
                <a:ea typeface="Vidaloka"/>
                <a:cs typeface="Vidaloka"/>
                <a:sym typeface="Vidaloka"/>
              </a:rPr>
              <a:t>)=</a:t>
            </a:r>
            <a:r>
              <a:rPr lang="zh-TW" altLang="en-US" sz="1800" u="sng" dirty="0">
                <a:solidFill>
                  <a:srgbClr val="2D3033"/>
                </a:solidFill>
                <a:latin typeface="Vidaloka"/>
                <a:ea typeface="Vidaloka"/>
                <a:cs typeface="Vidaloka"/>
                <a:sym typeface="Vidaloka"/>
              </a:rPr>
              <a:t>𝑙𝑜𝑔 </a:t>
            </a:r>
            <a:r>
              <a:rPr lang="en-US" altLang="zh-TW" sz="1800" u="sng" dirty="0">
                <a:solidFill>
                  <a:srgbClr val="2D3033"/>
                </a:solidFill>
                <a:latin typeface="Vidaloka"/>
                <a:ea typeface="Vidaloka"/>
                <a:cs typeface="Vidaloka"/>
                <a:sym typeface="Vidaloka"/>
              </a:rPr>
              <a:t>719/</a:t>
            </a:r>
            <a:r>
              <a:rPr lang="zh-TW" altLang="en-US" sz="1800" u="sng" dirty="0">
                <a:solidFill>
                  <a:srgbClr val="2D3033"/>
                </a:solidFill>
                <a:latin typeface="Vidaloka"/>
                <a:ea typeface="Vidaloka"/>
                <a:cs typeface="Vidaloka"/>
                <a:sym typeface="Vidaloka"/>
              </a:rPr>
              <a:t>𝑚</a:t>
            </a:r>
            <a:endParaRPr lang="en-US" sz="3200" dirty="0">
              <a:solidFill>
                <a:srgbClr val="2D3033"/>
              </a:solidFill>
              <a:latin typeface="Vidaloka"/>
              <a:ea typeface="Vidaloka"/>
              <a:cs typeface="Vidaloka"/>
              <a:sym typeface="Vidaloka"/>
            </a:endParaRPr>
          </a:p>
        </p:txBody>
      </p:sp>
      <p:sp>
        <p:nvSpPr>
          <p:cNvPr id="23" name="Google Shape;719;p83">
            <a:extLst>
              <a:ext uri="{FF2B5EF4-FFF2-40B4-BE49-F238E27FC236}">
                <a16:creationId xmlns:a16="http://schemas.microsoft.com/office/drawing/2014/main" id="{A61B0FA2-8773-7E15-75DA-26CDB44EAD96}"/>
              </a:ext>
            </a:extLst>
          </p:cNvPr>
          <p:cNvSpPr txBox="1"/>
          <p:nvPr/>
        </p:nvSpPr>
        <p:spPr>
          <a:xfrm>
            <a:off x="5443631" y="4116964"/>
            <a:ext cx="3898998" cy="881921"/>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ja-JP" altLang="en-US" dirty="0">
                <a:solidFill>
                  <a:schemeClr val="dk2"/>
                </a:solidFill>
                <a:latin typeface="Montserrat"/>
                <a:ea typeface="Montserrat"/>
                <a:cs typeface="Montserrat"/>
                <a:sym typeface="Montserrat"/>
              </a:rPr>
              <a:t>各声優のキャラ属性𝒑ごとの特徴量 </a:t>
            </a:r>
          </a:p>
        </p:txBody>
      </p:sp>
      <p:sp>
        <p:nvSpPr>
          <p:cNvPr id="24" name="Google Shape;720;p83">
            <a:extLst>
              <a:ext uri="{FF2B5EF4-FFF2-40B4-BE49-F238E27FC236}">
                <a16:creationId xmlns:a16="http://schemas.microsoft.com/office/drawing/2014/main" id="{377C82D2-C7DD-8124-1DCC-8D16CA179517}"/>
              </a:ext>
            </a:extLst>
          </p:cNvPr>
          <p:cNvSpPr txBox="1"/>
          <p:nvPr/>
        </p:nvSpPr>
        <p:spPr>
          <a:xfrm>
            <a:off x="5416545" y="3793653"/>
            <a:ext cx="4050740" cy="70228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800" u="sng" dirty="0">
                <a:solidFill>
                  <a:srgbClr val="A01D26"/>
                </a:solidFill>
                <a:latin typeface="Vidaloka"/>
                <a:ea typeface="Vidaloka"/>
                <a:cs typeface="Vidaloka"/>
                <a:sym typeface="Vidaloka"/>
              </a:rPr>
              <a:t>特徴量</a:t>
            </a:r>
            <a:r>
              <a:rPr lang="zh-TW" altLang="en-US" u="sng" dirty="0">
                <a:solidFill>
                  <a:srgbClr val="2D3033"/>
                </a:solidFill>
                <a:latin typeface="Vidaloka"/>
                <a:ea typeface="Vidaloka"/>
                <a:cs typeface="Vidaloka"/>
                <a:sym typeface="Vidaloka"/>
              </a:rPr>
              <a:t>𝑓</a:t>
            </a:r>
            <a:r>
              <a:rPr lang="en-US" altLang="zh-TW" u="sng" dirty="0">
                <a:solidFill>
                  <a:srgbClr val="2D3033"/>
                </a:solidFill>
                <a:latin typeface="Vidaloka"/>
                <a:ea typeface="Vidaloka"/>
                <a:cs typeface="Vidaloka"/>
                <a:sym typeface="Vidaloka"/>
              </a:rPr>
              <a:t>_</a:t>
            </a:r>
            <a:r>
              <a:rPr lang="zh-TW" altLang="en-US" u="sng" dirty="0">
                <a:solidFill>
                  <a:srgbClr val="2D3033"/>
                </a:solidFill>
                <a:latin typeface="Vidaloka"/>
                <a:ea typeface="Vidaloka"/>
                <a:cs typeface="Vidaloka"/>
                <a:sym typeface="Vidaloka"/>
              </a:rPr>
              <a:t>𝑝</a:t>
            </a:r>
            <a:r>
              <a:rPr lang="en-US" altLang="zh-TW" u="sng" dirty="0">
                <a:solidFill>
                  <a:srgbClr val="2D3033"/>
                </a:solidFill>
                <a:latin typeface="Vidaloka"/>
                <a:ea typeface="Vidaloka"/>
                <a:cs typeface="Vidaloka"/>
                <a:sym typeface="Vidaloka"/>
              </a:rPr>
              <a:t>=</a:t>
            </a:r>
            <a:r>
              <a:rPr lang="zh-TW" altLang="en-US" u="sng" dirty="0">
                <a:solidFill>
                  <a:srgbClr val="2D3033"/>
                </a:solidFill>
                <a:latin typeface="Vidaloka"/>
                <a:ea typeface="Vidaloka"/>
                <a:cs typeface="Vidaloka"/>
                <a:sym typeface="Vidaloka"/>
              </a:rPr>
              <a:t>𝑆𝑡𝑑𝐹𝑟𝑒𝑞</a:t>
            </a:r>
            <a:r>
              <a:rPr lang="en-US" altLang="zh-TW" u="sng" dirty="0">
                <a:solidFill>
                  <a:srgbClr val="2D3033"/>
                </a:solidFill>
                <a:latin typeface="Vidaloka"/>
                <a:ea typeface="Vidaloka"/>
                <a:cs typeface="Vidaloka"/>
                <a:sym typeface="Vidaloka"/>
              </a:rPr>
              <a:t>(</a:t>
            </a:r>
            <a:r>
              <a:rPr lang="zh-TW" altLang="en-US" u="sng" dirty="0">
                <a:solidFill>
                  <a:srgbClr val="2D3033"/>
                </a:solidFill>
                <a:latin typeface="Vidaloka"/>
                <a:ea typeface="Vidaloka"/>
                <a:cs typeface="Vidaloka"/>
                <a:sym typeface="Vidaloka"/>
              </a:rPr>
              <a:t>𝑘</a:t>
            </a:r>
            <a:r>
              <a:rPr lang="en-US" altLang="zh-TW" u="sng" dirty="0">
                <a:solidFill>
                  <a:srgbClr val="2D3033"/>
                </a:solidFill>
                <a:latin typeface="Vidaloka"/>
                <a:ea typeface="Vidaloka"/>
                <a:cs typeface="Vidaloka"/>
                <a:sym typeface="Vidaloka"/>
              </a:rPr>
              <a:t>_</a:t>
            </a:r>
            <a:r>
              <a:rPr lang="zh-TW" altLang="en-US" u="sng" dirty="0">
                <a:solidFill>
                  <a:srgbClr val="2D3033"/>
                </a:solidFill>
                <a:latin typeface="Vidaloka"/>
                <a:ea typeface="Vidaloka"/>
                <a:cs typeface="Vidaloka"/>
                <a:sym typeface="Vidaloka"/>
              </a:rPr>
              <a:t>𝑝</a:t>
            </a:r>
            <a:r>
              <a:rPr lang="en-US" altLang="zh-TW" u="sng" dirty="0">
                <a:solidFill>
                  <a:srgbClr val="2D3033"/>
                </a:solidFill>
                <a:latin typeface="Vidaloka"/>
                <a:ea typeface="Vidaloka"/>
                <a:cs typeface="Vidaloka"/>
                <a:sym typeface="Vidaloka"/>
              </a:rPr>
              <a:t>,</a:t>
            </a:r>
            <a:r>
              <a:rPr lang="zh-TW" altLang="en-US" u="sng" dirty="0">
                <a:solidFill>
                  <a:srgbClr val="2D3033"/>
                </a:solidFill>
                <a:latin typeface="Vidaloka"/>
                <a:ea typeface="Vidaloka"/>
                <a:cs typeface="Vidaloka"/>
                <a:sym typeface="Vidaloka"/>
              </a:rPr>
              <a:t>𝑁</a:t>
            </a:r>
            <a:r>
              <a:rPr lang="en-US" altLang="zh-TW" u="sng" dirty="0">
                <a:solidFill>
                  <a:srgbClr val="2D3033"/>
                </a:solidFill>
                <a:latin typeface="Vidaloka"/>
                <a:ea typeface="Vidaloka"/>
                <a:cs typeface="Vidaloka"/>
                <a:sym typeface="Vidaloka"/>
              </a:rPr>
              <a:t>)×</a:t>
            </a:r>
            <a:r>
              <a:rPr lang="zh-TW" altLang="en-US" u="sng" dirty="0">
                <a:solidFill>
                  <a:srgbClr val="2D3033"/>
                </a:solidFill>
                <a:latin typeface="Vidaloka"/>
                <a:ea typeface="Vidaloka"/>
                <a:cs typeface="Vidaloka"/>
                <a:sym typeface="Vidaloka"/>
              </a:rPr>
              <a:t>𝑅𝑎𝑟𝑒𝑙𝑖𝑡𝑦</a:t>
            </a:r>
            <a:r>
              <a:rPr lang="en-US" altLang="zh-TW" u="sng" dirty="0">
                <a:solidFill>
                  <a:srgbClr val="2D3033"/>
                </a:solidFill>
                <a:latin typeface="Vidaloka"/>
                <a:ea typeface="Vidaloka"/>
                <a:cs typeface="Vidaloka"/>
                <a:sym typeface="Vidaloka"/>
              </a:rPr>
              <a:t>(</a:t>
            </a:r>
            <a:r>
              <a:rPr lang="zh-TW" altLang="en-US" u="sng" dirty="0">
                <a:solidFill>
                  <a:srgbClr val="2D3033"/>
                </a:solidFill>
                <a:latin typeface="Vidaloka"/>
                <a:ea typeface="Vidaloka"/>
                <a:cs typeface="Vidaloka"/>
                <a:sym typeface="Vidaloka"/>
              </a:rPr>
              <a:t>𝑝</a:t>
            </a:r>
            <a:r>
              <a:rPr lang="en-US" altLang="zh-TW" u="sng" dirty="0">
                <a:solidFill>
                  <a:srgbClr val="2D3033"/>
                </a:solidFill>
                <a:latin typeface="Vidaloka"/>
                <a:ea typeface="Vidaloka"/>
                <a:cs typeface="Vidaloka"/>
                <a:sym typeface="Vidaloka"/>
              </a:rPr>
              <a:t>)</a:t>
            </a:r>
            <a:endParaRPr lang="en-US" altLang="zh-TW" sz="1800" u="sng" dirty="0">
              <a:solidFill>
                <a:srgbClr val="2D3033"/>
              </a:solidFill>
              <a:latin typeface="Vidaloka"/>
              <a:ea typeface="Vidaloka"/>
              <a:cs typeface="Vidaloka"/>
              <a:sym typeface="Vidaloka"/>
            </a:endParaRPr>
          </a:p>
        </p:txBody>
      </p:sp>
      <p:sp>
        <p:nvSpPr>
          <p:cNvPr id="18" name="楕円 17">
            <a:extLst>
              <a:ext uri="{FF2B5EF4-FFF2-40B4-BE49-F238E27FC236}">
                <a16:creationId xmlns:a16="http://schemas.microsoft.com/office/drawing/2014/main" id="{B16E94A3-3970-8BDA-BCD8-706100538791}"/>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20" name="正方形/長方形 19">
            <a:extLst>
              <a:ext uri="{FF2B5EF4-FFF2-40B4-BE49-F238E27FC236}">
                <a16:creationId xmlns:a16="http://schemas.microsoft.com/office/drawing/2014/main" id="{72927E08-3902-0CAB-B9D5-5CA1F89CC7DB}"/>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概要</a:t>
            </a:r>
          </a:p>
        </p:txBody>
      </p:sp>
      <p:sp>
        <p:nvSpPr>
          <p:cNvPr id="25" name="楕円 24">
            <a:extLst>
              <a:ext uri="{FF2B5EF4-FFF2-40B4-BE49-F238E27FC236}">
                <a16:creationId xmlns:a16="http://schemas.microsoft.com/office/drawing/2014/main" id="{4D547A5F-33AA-420B-CCEE-5EEBA459C752}"/>
              </a:ext>
            </a:extLst>
          </p:cNvPr>
          <p:cNvSpPr/>
          <p:nvPr/>
        </p:nvSpPr>
        <p:spPr>
          <a:xfrm>
            <a:off x="2743629" y="195845"/>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8C579A1-6096-CB87-BBBD-5880BFE1C500}"/>
              </a:ext>
            </a:extLst>
          </p:cNvPr>
          <p:cNvSpPr/>
          <p:nvPr/>
        </p:nvSpPr>
        <p:spPr>
          <a:xfrm>
            <a:off x="2902973" y="132492"/>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手法</a:t>
            </a:r>
          </a:p>
        </p:txBody>
      </p:sp>
      <p:sp>
        <p:nvSpPr>
          <p:cNvPr id="27" name="楕円 26">
            <a:extLst>
              <a:ext uri="{FF2B5EF4-FFF2-40B4-BE49-F238E27FC236}">
                <a16:creationId xmlns:a16="http://schemas.microsoft.com/office/drawing/2014/main" id="{8CD8A9BD-49A6-0159-202C-7E0B77D291B6}"/>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2C345C6F-FAE1-88F1-24E2-8118CF1C98AC}"/>
              </a:ext>
            </a:extLst>
          </p:cNvPr>
          <p:cNvSpPr/>
          <p:nvPr/>
        </p:nvSpPr>
        <p:spPr>
          <a:xfrm>
            <a:off x="4970321" y="12650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分析・考察</a:t>
            </a:r>
          </a:p>
        </p:txBody>
      </p:sp>
      <p:sp>
        <p:nvSpPr>
          <p:cNvPr id="29" name="楕円 28">
            <a:extLst>
              <a:ext uri="{FF2B5EF4-FFF2-40B4-BE49-F238E27FC236}">
                <a16:creationId xmlns:a16="http://schemas.microsoft.com/office/drawing/2014/main" id="{BE45A38D-D137-B20F-340C-ADF1500115C6}"/>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EDDCD3DA-0F1F-F098-2960-953AA6974B6A}"/>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まとめ</a:t>
            </a:r>
          </a:p>
        </p:txBody>
      </p:sp>
    </p:spTree>
    <p:extLst>
      <p:ext uri="{BB962C8B-B14F-4D97-AF65-F5344CB8AC3E}">
        <p14:creationId xmlns:p14="http://schemas.microsoft.com/office/powerpoint/2010/main" val="3563145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C0B4D17-319F-AF9C-3818-4F86B0A9A728}"/>
              </a:ext>
            </a:extLst>
          </p:cNvPr>
          <p:cNvSpPr>
            <a:spLocks noGrp="1"/>
          </p:cNvSpPr>
          <p:nvPr>
            <p:ph type="sldNum" sz="quarter" idx="11"/>
          </p:nvPr>
        </p:nvSpPr>
        <p:spPr/>
        <p:txBody>
          <a:bodyPr/>
          <a:lstStyle/>
          <a:p>
            <a:fld id="{9832A988-06BA-449C-8585-FFF7D8DB6DB9}" type="slidenum">
              <a:rPr kumimoji="1" lang="ja-JP" altLang="en-US" smtClean="0"/>
              <a:t>12</a:t>
            </a:fld>
            <a:endParaRPr kumimoji="1" lang="ja-JP" altLang="en-US" dirty="0"/>
          </a:p>
        </p:txBody>
      </p:sp>
      <p:sp>
        <p:nvSpPr>
          <p:cNvPr id="56" name="Google Shape;637;p74">
            <a:extLst>
              <a:ext uri="{FF2B5EF4-FFF2-40B4-BE49-F238E27FC236}">
                <a16:creationId xmlns:a16="http://schemas.microsoft.com/office/drawing/2014/main" id="{8D761234-AA45-9D7B-9941-F75300CF241D}"/>
              </a:ext>
            </a:extLst>
          </p:cNvPr>
          <p:cNvSpPr txBox="1">
            <a:spLocks noGrp="1"/>
          </p:cNvSpPr>
          <p:nvPr>
            <p:ph type="title"/>
          </p:nvPr>
        </p:nvSpPr>
        <p:spPr>
          <a:xfrm>
            <a:off x="1678506" y="571123"/>
            <a:ext cx="4809784" cy="572700"/>
          </a:xfrm>
          <a:prstGeom prst="rect">
            <a:avLst/>
          </a:prstGeom>
          <a:noFill/>
        </p:spPr>
        <p:txBody>
          <a:bodyPr spcFirstLastPara="1" wrap="square" lIns="91425" tIns="91425" rIns="91425" bIns="91425" anchor="t" anchorCtr="0">
            <a:noAutofit/>
          </a:bodyPr>
          <a:lstStyle/>
          <a:p>
            <a:pPr lvl="0" algn="ctr">
              <a:buSzPts val="1100"/>
            </a:pPr>
            <a:r>
              <a:rPr lang="ja-JP" altLang="en-US" b="1" u="sng" dirty="0">
                <a:solidFill>
                  <a:srgbClr val="D4DDE1"/>
                </a:solidFill>
              </a:rPr>
              <a:t>声優の属性ベクトル</a:t>
            </a:r>
          </a:p>
        </p:txBody>
      </p:sp>
      <p:sp>
        <p:nvSpPr>
          <p:cNvPr id="1365" name="楕円 1364">
            <a:extLst>
              <a:ext uri="{FF2B5EF4-FFF2-40B4-BE49-F238E27FC236}">
                <a16:creationId xmlns:a16="http://schemas.microsoft.com/office/drawing/2014/main" id="{5075E5B0-0051-785C-F3DF-FF9D2ECA8E97}"/>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368" name="正方形/長方形 1367">
            <a:extLst>
              <a:ext uri="{FF2B5EF4-FFF2-40B4-BE49-F238E27FC236}">
                <a16:creationId xmlns:a16="http://schemas.microsoft.com/office/drawing/2014/main" id="{2D7629D3-2429-0613-483A-8681B4B699C4}"/>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1369" name="楕円 1368">
            <a:extLst>
              <a:ext uri="{FF2B5EF4-FFF2-40B4-BE49-F238E27FC236}">
                <a16:creationId xmlns:a16="http://schemas.microsoft.com/office/drawing/2014/main" id="{CBA3A258-8BF5-8266-8014-681E40F1F876}"/>
              </a:ext>
            </a:extLst>
          </p:cNvPr>
          <p:cNvSpPr/>
          <p:nvPr/>
        </p:nvSpPr>
        <p:spPr>
          <a:xfrm>
            <a:off x="2743629" y="195845"/>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0" name="正方形/長方形 1369">
            <a:extLst>
              <a:ext uri="{FF2B5EF4-FFF2-40B4-BE49-F238E27FC236}">
                <a16:creationId xmlns:a16="http://schemas.microsoft.com/office/drawing/2014/main" id="{A5E87C02-BDF5-63BE-8021-DD25679A78EF}"/>
              </a:ext>
            </a:extLst>
          </p:cNvPr>
          <p:cNvSpPr/>
          <p:nvPr/>
        </p:nvSpPr>
        <p:spPr>
          <a:xfrm>
            <a:off x="2902973" y="132492"/>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1371" name="楕円 1370">
            <a:extLst>
              <a:ext uri="{FF2B5EF4-FFF2-40B4-BE49-F238E27FC236}">
                <a16:creationId xmlns:a16="http://schemas.microsoft.com/office/drawing/2014/main" id="{F073F00F-4DC9-C4FB-46D1-1A4201C9B1DC}"/>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2" name="正方形/長方形 1371">
            <a:extLst>
              <a:ext uri="{FF2B5EF4-FFF2-40B4-BE49-F238E27FC236}">
                <a16:creationId xmlns:a16="http://schemas.microsoft.com/office/drawing/2014/main" id="{CD8C36A4-C333-F6E1-5B74-BFB4A2E4A5BB}"/>
              </a:ext>
            </a:extLst>
          </p:cNvPr>
          <p:cNvSpPr/>
          <p:nvPr/>
        </p:nvSpPr>
        <p:spPr>
          <a:xfrm>
            <a:off x="4970321" y="12650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1373" name="楕円 1372">
            <a:extLst>
              <a:ext uri="{FF2B5EF4-FFF2-40B4-BE49-F238E27FC236}">
                <a16:creationId xmlns:a16="http://schemas.microsoft.com/office/drawing/2014/main" id="{895B6394-528C-FCBF-3E91-EF874FB6539B}"/>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4" name="正方形/長方形 1373">
            <a:extLst>
              <a:ext uri="{FF2B5EF4-FFF2-40B4-BE49-F238E27FC236}">
                <a16:creationId xmlns:a16="http://schemas.microsoft.com/office/drawing/2014/main" id="{C7BB68E5-3166-ECEA-B226-C960C26E711F}"/>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
        <p:nvSpPr>
          <p:cNvPr id="3" name="矢印: 下 2">
            <a:extLst>
              <a:ext uri="{FF2B5EF4-FFF2-40B4-BE49-F238E27FC236}">
                <a16:creationId xmlns:a16="http://schemas.microsoft.com/office/drawing/2014/main" id="{4ABB63D1-E01A-3052-9829-01796874BEE2}"/>
              </a:ext>
            </a:extLst>
          </p:cNvPr>
          <p:cNvSpPr/>
          <p:nvPr/>
        </p:nvSpPr>
        <p:spPr>
          <a:xfrm>
            <a:off x="6357567" y="2564608"/>
            <a:ext cx="400251" cy="582932"/>
          </a:xfrm>
          <a:prstGeom prst="downArrow">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DD4CCD9-DBA1-C8DF-AA5C-D23E91134D23}"/>
              </a:ext>
            </a:extLst>
          </p:cNvPr>
          <p:cNvSpPr txBox="1"/>
          <p:nvPr/>
        </p:nvSpPr>
        <p:spPr>
          <a:xfrm>
            <a:off x="6819340" y="2645615"/>
            <a:ext cx="1554920" cy="461665"/>
          </a:xfrm>
          <a:prstGeom prst="rect">
            <a:avLst/>
          </a:prstGeom>
          <a:noFill/>
        </p:spPr>
        <p:txBody>
          <a:bodyPr wrap="square" rtlCol="0">
            <a:spAutoFit/>
          </a:bodyPr>
          <a:lstStyle/>
          <a:p>
            <a:r>
              <a:rPr kumimoji="1" lang="en-US" altLang="ja-JP" sz="2400" b="1" dirty="0">
                <a:solidFill>
                  <a:schemeClr val="bg1"/>
                </a:solidFill>
              </a:rPr>
              <a:t>PCA</a:t>
            </a:r>
            <a:r>
              <a:rPr kumimoji="1" lang="ja-JP" altLang="en-US" sz="2400" b="1" dirty="0">
                <a:solidFill>
                  <a:schemeClr val="bg1"/>
                </a:solidFill>
              </a:rPr>
              <a:t>実行</a:t>
            </a:r>
          </a:p>
        </p:txBody>
      </p:sp>
      <p:graphicFrame>
        <p:nvGraphicFramePr>
          <p:cNvPr id="5" name="表 4">
            <a:extLst>
              <a:ext uri="{FF2B5EF4-FFF2-40B4-BE49-F238E27FC236}">
                <a16:creationId xmlns:a16="http://schemas.microsoft.com/office/drawing/2014/main" id="{4AE0159B-A057-DC30-B1E7-C61F42B46E2E}"/>
              </a:ext>
            </a:extLst>
          </p:cNvPr>
          <p:cNvGraphicFramePr>
            <a:graphicFrameLocks noGrp="1"/>
          </p:cNvGraphicFramePr>
          <p:nvPr>
            <p:extLst>
              <p:ext uri="{D42A27DB-BD31-4B8C-83A1-F6EECF244321}">
                <p14:modId xmlns:p14="http://schemas.microsoft.com/office/powerpoint/2010/main" val="590044784"/>
              </p:ext>
            </p:extLst>
          </p:nvPr>
        </p:nvGraphicFramePr>
        <p:xfrm>
          <a:off x="4162424" y="1253181"/>
          <a:ext cx="4904392" cy="1228986"/>
        </p:xfrm>
        <a:graphic>
          <a:graphicData uri="http://schemas.openxmlformats.org/drawingml/2006/table">
            <a:tbl>
              <a:tblPr firstRow="1" bandRow="1">
                <a:tableStyleId>{5C22544A-7EE6-4342-B048-85BDC9FD1C3A}</a:tableStyleId>
              </a:tblPr>
              <a:tblGrid>
                <a:gridCol w="1232563">
                  <a:extLst>
                    <a:ext uri="{9D8B030D-6E8A-4147-A177-3AD203B41FA5}">
                      <a16:colId xmlns:a16="http://schemas.microsoft.com/office/drawing/2014/main" val="2520039334"/>
                    </a:ext>
                  </a:extLst>
                </a:gridCol>
                <a:gridCol w="1223943">
                  <a:extLst>
                    <a:ext uri="{9D8B030D-6E8A-4147-A177-3AD203B41FA5}">
                      <a16:colId xmlns:a16="http://schemas.microsoft.com/office/drawing/2014/main" val="2557897040"/>
                    </a:ext>
                  </a:extLst>
                </a:gridCol>
                <a:gridCol w="1223943">
                  <a:extLst>
                    <a:ext uri="{9D8B030D-6E8A-4147-A177-3AD203B41FA5}">
                      <a16:colId xmlns:a16="http://schemas.microsoft.com/office/drawing/2014/main" val="1471560399"/>
                    </a:ext>
                  </a:extLst>
                </a:gridCol>
                <a:gridCol w="1223943">
                  <a:extLst>
                    <a:ext uri="{9D8B030D-6E8A-4147-A177-3AD203B41FA5}">
                      <a16:colId xmlns:a16="http://schemas.microsoft.com/office/drawing/2014/main" val="2135112440"/>
                    </a:ext>
                  </a:extLst>
                </a:gridCol>
              </a:tblGrid>
              <a:tr h="364919">
                <a:tc>
                  <a:txBody>
                    <a:bodyPr/>
                    <a:lstStyle/>
                    <a:p>
                      <a:endParaRPr kumimoji="1" lang="ja-JP" altLang="en-US" sz="1800" dirty="0"/>
                    </a:p>
                  </a:txBody>
                  <a:tcPr/>
                </a:tc>
                <a:tc>
                  <a:txBody>
                    <a:bodyPr/>
                    <a:lstStyle/>
                    <a:p>
                      <a:pPr algn="ctr" fontAlgn="ctr"/>
                      <a:r>
                        <a:rPr lang="en-US" altLang="ja-JP" sz="1800" b="1" i="0" u="none" strike="noStrike" dirty="0">
                          <a:solidFill>
                            <a:srgbClr val="20232A"/>
                          </a:solidFill>
                          <a:effectLst/>
                          <a:latin typeface="游ゴシック" panose="020B0400000000000000" pitchFamily="50" charset="-128"/>
                          <a:ea typeface="游ゴシック" panose="020B0400000000000000" pitchFamily="50" charset="-128"/>
                        </a:rPr>
                        <a:t>10</a:t>
                      </a:r>
                      <a:r>
                        <a:rPr lang="ja-JP" altLang="en-US" sz="1800" b="1" i="0" u="none" strike="noStrike" dirty="0">
                          <a:solidFill>
                            <a:srgbClr val="20232A"/>
                          </a:solidFill>
                          <a:effectLst/>
                          <a:latin typeface="游ゴシック" panose="020B0400000000000000" pitchFamily="50" charset="-128"/>
                          <a:ea typeface="游ゴシック" panose="020B0400000000000000" pitchFamily="50" charset="-128"/>
                        </a:rPr>
                        <a:t>月生まれ</a:t>
                      </a:r>
                    </a:p>
                  </a:txBody>
                  <a:tcPr marL="6350" marR="6350" marT="6350" marB="0" anchor="ctr"/>
                </a:tc>
                <a:tc>
                  <a:txBody>
                    <a:bodyPr/>
                    <a:lstStyle/>
                    <a:p>
                      <a:pPr algn="ctr" fontAlgn="ctr"/>
                      <a:r>
                        <a:rPr lang="en-US" altLang="ja-JP" sz="1800" b="1" i="0" u="none" strike="noStrike" dirty="0">
                          <a:solidFill>
                            <a:srgbClr val="20232A"/>
                          </a:solidFill>
                          <a:effectLst/>
                          <a:latin typeface="游ゴシック" panose="020B0400000000000000" pitchFamily="50" charset="-128"/>
                          <a:ea typeface="游ゴシック" panose="020B0400000000000000" pitchFamily="50" charset="-128"/>
                        </a:rPr>
                        <a:t>11</a:t>
                      </a:r>
                      <a:r>
                        <a:rPr lang="ja-JP" altLang="en-US" sz="1800" b="1" i="0" u="none" strike="noStrike" dirty="0">
                          <a:solidFill>
                            <a:srgbClr val="20232A"/>
                          </a:solidFill>
                          <a:effectLst/>
                          <a:latin typeface="游ゴシック" panose="020B0400000000000000" pitchFamily="50" charset="-128"/>
                          <a:ea typeface="游ゴシック" panose="020B0400000000000000" pitchFamily="50" charset="-128"/>
                        </a:rPr>
                        <a:t>月生まれ</a:t>
                      </a:r>
                    </a:p>
                  </a:txBody>
                  <a:tcPr marL="6350" marR="6350" marT="6350" marB="0" anchor="ctr"/>
                </a:tc>
                <a:tc>
                  <a:txBody>
                    <a:bodyPr/>
                    <a:lstStyle/>
                    <a:p>
                      <a:pPr algn="ctr" fontAlgn="ctr"/>
                      <a:r>
                        <a:rPr lang="en-US" altLang="ja-JP" sz="1800" b="1" i="0" u="none" strike="noStrike" dirty="0">
                          <a:solidFill>
                            <a:srgbClr val="20232A"/>
                          </a:solidFill>
                          <a:effectLst/>
                          <a:latin typeface="游ゴシック" panose="020B0400000000000000" pitchFamily="50" charset="-128"/>
                          <a:ea typeface="游ゴシック" panose="020B0400000000000000" pitchFamily="50" charset="-128"/>
                        </a:rPr>
                        <a:t>12</a:t>
                      </a:r>
                      <a:r>
                        <a:rPr lang="ja-JP" altLang="en-US" sz="1800" b="1" i="0" u="none" strike="noStrike" dirty="0">
                          <a:solidFill>
                            <a:srgbClr val="20232A"/>
                          </a:solidFill>
                          <a:effectLst/>
                          <a:latin typeface="游ゴシック" panose="020B0400000000000000" pitchFamily="50" charset="-128"/>
                          <a:ea typeface="游ゴシック" panose="020B0400000000000000" pitchFamily="50" charset="-128"/>
                        </a:rPr>
                        <a:t>月生まれ</a:t>
                      </a:r>
                    </a:p>
                  </a:txBody>
                  <a:tcPr marL="6350" marR="6350" marT="6350" marB="0" anchor="ctr"/>
                </a:tc>
                <a:extLst>
                  <a:ext uri="{0D108BD9-81ED-4DB2-BD59-A6C34878D82A}">
                    <a16:rowId xmlns:a16="http://schemas.microsoft.com/office/drawing/2014/main" val="882642509"/>
                  </a:ext>
                </a:extLst>
              </a:tr>
              <a:tr h="287742">
                <a:tc>
                  <a:txBody>
                    <a:bodyPr/>
                    <a:lstStyle/>
                    <a:p>
                      <a:pPr algn="ctr" fontAlgn="ctr"/>
                      <a:r>
                        <a:rPr lang="ja-JP" altLang="en-US" sz="1800" b="1" i="0" u="none" strike="noStrike" dirty="0">
                          <a:solidFill>
                            <a:srgbClr val="000000"/>
                          </a:solidFill>
                          <a:effectLst/>
                          <a:latin typeface="游ゴシック" panose="020B0400000000000000" pitchFamily="50" charset="-128"/>
                          <a:ea typeface="游ゴシック" panose="020B0400000000000000" pitchFamily="50" charset="-128"/>
                        </a:rPr>
                        <a:t>三森 すずこ</a:t>
                      </a:r>
                    </a:p>
                  </a:txBody>
                  <a:tcPr marL="6350" marR="6350" marT="6350" marB="0" anchor="ctr">
                    <a:solidFill>
                      <a:schemeClr val="accent1">
                        <a:lumMod val="60000"/>
                        <a:lumOff val="40000"/>
                      </a:schemeClr>
                    </a:solidFill>
                  </a:tcP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0.00179</a:t>
                      </a:r>
                    </a:p>
                  </a:txBody>
                  <a:tcPr marL="6350" marR="6350" marT="6350" marB="0" anchor="ctr"/>
                </a:tc>
                <a:tc>
                  <a:txBody>
                    <a:bodyPr/>
                    <a:lstStyle/>
                    <a:p>
                      <a:pPr algn="r" fontAlgn="ctr"/>
                      <a:r>
                        <a:rPr lang="en-US" altLang="ja-JP" sz="1800" b="1" i="0" u="none" strike="noStrike">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tc>
                <a:tc>
                  <a:txBody>
                    <a:bodyPr/>
                    <a:lstStyle/>
                    <a:p>
                      <a:pPr algn="r" fontAlgn="ctr"/>
                      <a:r>
                        <a:rPr lang="en-US" altLang="ja-JP" sz="1800" b="1" i="0" u="none" strike="noStrike">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tc>
                <a:extLst>
                  <a:ext uri="{0D108BD9-81ED-4DB2-BD59-A6C34878D82A}">
                    <a16:rowId xmlns:a16="http://schemas.microsoft.com/office/drawing/2014/main" val="1256391898"/>
                  </a:ext>
                </a:extLst>
              </a:tr>
              <a:tr h="287742">
                <a:tc>
                  <a:txBody>
                    <a:bodyPr/>
                    <a:lstStyle/>
                    <a:p>
                      <a:pPr algn="ctr" fontAlgn="ctr"/>
                      <a:r>
                        <a:rPr lang="ja-JP" altLang="en-US" sz="1800" b="1" i="0" u="none" strike="noStrike" dirty="0">
                          <a:solidFill>
                            <a:srgbClr val="000000"/>
                          </a:solidFill>
                          <a:effectLst/>
                          <a:latin typeface="游ゴシック" panose="020B0400000000000000" pitchFamily="50" charset="-128"/>
                          <a:ea typeface="游ゴシック" panose="020B0400000000000000" pitchFamily="50" charset="-128"/>
                        </a:rPr>
                        <a:t>三澤 紗千香</a:t>
                      </a:r>
                    </a:p>
                  </a:txBody>
                  <a:tcPr marL="6350" marR="6350" marT="6350" marB="0" anchor="ctr">
                    <a:solidFill>
                      <a:schemeClr val="accent1">
                        <a:lumMod val="60000"/>
                        <a:lumOff val="40000"/>
                      </a:schemeClr>
                    </a:solidFill>
                  </a:tcP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0.009188</a:t>
                      </a:r>
                    </a:p>
                  </a:txBody>
                  <a:tcPr marL="6350" marR="6350" marT="6350" marB="0" anchor="ctr"/>
                </a:tc>
                <a:extLst>
                  <a:ext uri="{0D108BD9-81ED-4DB2-BD59-A6C34878D82A}">
                    <a16:rowId xmlns:a16="http://schemas.microsoft.com/office/drawing/2014/main" val="1310336916"/>
                  </a:ext>
                </a:extLst>
              </a:tr>
              <a:tr h="287742">
                <a:tc>
                  <a:txBody>
                    <a:bodyPr/>
                    <a:lstStyle/>
                    <a:p>
                      <a:pPr algn="ctr" fontAlgn="ctr"/>
                      <a:r>
                        <a:rPr lang="ja-JP" altLang="en-US" sz="1800" b="1" i="0" u="none" strike="noStrike" dirty="0">
                          <a:solidFill>
                            <a:srgbClr val="000000"/>
                          </a:solidFill>
                          <a:effectLst/>
                          <a:latin typeface="游ゴシック" panose="020B0400000000000000" pitchFamily="50" charset="-128"/>
                          <a:ea typeface="游ゴシック" panose="020B0400000000000000" pitchFamily="50" charset="-128"/>
                        </a:rPr>
                        <a:t>三瓶 由布子</a:t>
                      </a:r>
                    </a:p>
                  </a:txBody>
                  <a:tcPr marL="6350" marR="6350" marT="6350" marB="0" anchor="ctr">
                    <a:solidFill>
                      <a:schemeClr val="accent1">
                        <a:lumMod val="60000"/>
                        <a:lumOff val="40000"/>
                      </a:schemeClr>
                    </a:solidFill>
                  </a:tcPr>
                </a:tc>
                <a:tc>
                  <a:txBody>
                    <a:bodyPr/>
                    <a:lstStyle/>
                    <a:p>
                      <a:pPr algn="r" fontAlgn="ctr"/>
                      <a:r>
                        <a:rPr lang="en-US" altLang="ja-JP" sz="1800" b="1" i="0" u="none" strike="noStrike">
                          <a:solidFill>
                            <a:srgbClr val="000000"/>
                          </a:solidFill>
                          <a:effectLst/>
                          <a:latin typeface="游ゴシック" panose="020B0400000000000000" pitchFamily="50" charset="-128"/>
                          <a:ea typeface="游ゴシック" panose="020B0400000000000000" pitchFamily="50" charset="-128"/>
                        </a:rPr>
                        <a:t>0.003711</a:t>
                      </a:r>
                    </a:p>
                  </a:txBody>
                  <a:tcPr marL="6350" marR="6350" marT="6350" marB="0" anchor="ct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0.003793</a:t>
                      </a:r>
                    </a:p>
                  </a:txBody>
                  <a:tcPr marL="6350" marR="6350" marT="6350" marB="0" anchor="ct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0</a:t>
                      </a:r>
                    </a:p>
                  </a:txBody>
                  <a:tcPr marL="6350" marR="6350" marT="6350" marB="0" anchor="ctr"/>
                </a:tc>
                <a:extLst>
                  <a:ext uri="{0D108BD9-81ED-4DB2-BD59-A6C34878D82A}">
                    <a16:rowId xmlns:a16="http://schemas.microsoft.com/office/drawing/2014/main" val="1730851942"/>
                  </a:ext>
                </a:extLst>
              </a:tr>
            </a:tbl>
          </a:graphicData>
        </a:graphic>
      </p:graphicFrame>
      <p:graphicFrame>
        <p:nvGraphicFramePr>
          <p:cNvPr id="11" name="表 10">
            <a:extLst>
              <a:ext uri="{FF2B5EF4-FFF2-40B4-BE49-F238E27FC236}">
                <a16:creationId xmlns:a16="http://schemas.microsoft.com/office/drawing/2014/main" id="{30653967-929F-8757-8755-7385AAC7159E}"/>
              </a:ext>
            </a:extLst>
          </p:cNvPr>
          <p:cNvGraphicFramePr>
            <a:graphicFrameLocks noGrp="1"/>
          </p:cNvGraphicFramePr>
          <p:nvPr>
            <p:extLst>
              <p:ext uri="{D42A27DB-BD31-4B8C-83A1-F6EECF244321}">
                <p14:modId xmlns:p14="http://schemas.microsoft.com/office/powerpoint/2010/main" val="2787242905"/>
              </p:ext>
            </p:extLst>
          </p:nvPr>
        </p:nvGraphicFramePr>
        <p:xfrm>
          <a:off x="4162424" y="3158180"/>
          <a:ext cx="4904389" cy="1228145"/>
        </p:xfrm>
        <a:graphic>
          <a:graphicData uri="http://schemas.openxmlformats.org/drawingml/2006/table">
            <a:tbl>
              <a:tblPr firstRow="1" bandRow="1">
                <a:tableStyleId>{5C22544A-7EE6-4342-B048-85BDC9FD1C3A}</a:tableStyleId>
              </a:tblPr>
              <a:tblGrid>
                <a:gridCol w="1227775">
                  <a:extLst>
                    <a:ext uri="{9D8B030D-6E8A-4147-A177-3AD203B41FA5}">
                      <a16:colId xmlns:a16="http://schemas.microsoft.com/office/drawing/2014/main" val="2520039334"/>
                    </a:ext>
                  </a:extLst>
                </a:gridCol>
                <a:gridCol w="1225538">
                  <a:extLst>
                    <a:ext uri="{9D8B030D-6E8A-4147-A177-3AD203B41FA5}">
                      <a16:colId xmlns:a16="http://schemas.microsoft.com/office/drawing/2014/main" val="2557897040"/>
                    </a:ext>
                  </a:extLst>
                </a:gridCol>
                <a:gridCol w="1225538">
                  <a:extLst>
                    <a:ext uri="{9D8B030D-6E8A-4147-A177-3AD203B41FA5}">
                      <a16:colId xmlns:a16="http://schemas.microsoft.com/office/drawing/2014/main" val="1471560399"/>
                    </a:ext>
                  </a:extLst>
                </a:gridCol>
                <a:gridCol w="1225538">
                  <a:extLst>
                    <a:ext uri="{9D8B030D-6E8A-4147-A177-3AD203B41FA5}">
                      <a16:colId xmlns:a16="http://schemas.microsoft.com/office/drawing/2014/main" val="2135112440"/>
                    </a:ext>
                  </a:extLst>
                </a:gridCol>
              </a:tblGrid>
              <a:tr h="258530">
                <a:tc>
                  <a:txBody>
                    <a:bodyPr/>
                    <a:lstStyle/>
                    <a:p>
                      <a:endParaRPr kumimoji="1" lang="ja-JP" altLang="en-US" dirty="0"/>
                    </a:p>
                  </a:txBody>
                  <a:tcPr/>
                </a:tc>
                <a:tc>
                  <a:txBody>
                    <a:bodyPr/>
                    <a:lstStyle/>
                    <a:p>
                      <a:pPr algn="ctr"/>
                      <a:r>
                        <a:rPr kumimoji="1" lang="en-US" altLang="ja-JP" dirty="0">
                          <a:solidFill>
                            <a:srgbClr val="20232A"/>
                          </a:solidFill>
                        </a:rPr>
                        <a:t>pca1</a:t>
                      </a:r>
                      <a:endParaRPr kumimoji="1" lang="ja-JP" altLang="en-US" dirty="0">
                        <a:solidFill>
                          <a:srgbClr val="20232A"/>
                        </a:solidFill>
                      </a:endParaRPr>
                    </a:p>
                  </a:txBody>
                  <a:tcPr/>
                </a:tc>
                <a:tc>
                  <a:txBody>
                    <a:bodyPr/>
                    <a:lstStyle/>
                    <a:p>
                      <a:pPr algn="ctr"/>
                      <a:r>
                        <a:rPr kumimoji="1" lang="en-US" altLang="ja-JP" dirty="0">
                          <a:solidFill>
                            <a:srgbClr val="20232A"/>
                          </a:solidFill>
                        </a:rPr>
                        <a:t>pca2 </a:t>
                      </a:r>
                      <a:endParaRPr kumimoji="1" lang="ja-JP" altLang="en-US" dirty="0">
                        <a:solidFill>
                          <a:srgbClr val="20232A"/>
                        </a:solidFill>
                      </a:endParaRPr>
                    </a:p>
                  </a:txBody>
                  <a:tcPr/>
                </a:tc>
                <a:tc>
                  <a:txBody>
                    <a:bodyPr/>
                    <a:lstStyle/>
                    <a:p>
                      <a:pPr algn="ctr"/>
                      <a:r>
                        <a:rPr kumimoji="1" lang="en-US" altLang="ja-JP" dirty="0">
                          <a:solidFill>
                            <a:srgbClr val="20232A"/>
                          </a:solidFill>
                        </a:rPr>
                        <a:t>pca3</a:t>
                      </a:r>
                      <a:endParaRPr kumimoji="1" lang="ja-JP" altLang="en-US" dirty="0">
                        <a:solidFill>
                          <a:srgbClr val="20232A"/>
                        </a:solidFill>
                      </a:endParaRPr>
                    </a:p>
                  </a:txBody>
                  <a:tcPr/>
                </a:tc>
                <a:extLst>
                  <a:ext uri="{0D108BD9-81ED-4DB2-BD59-A6C34878D82A}">
                    <a16:rowId xmlns:a16="http://schemas.microsoft.com/office/drawing/2014/main" val="882642509"/>
                  </a:ext>
                </a:extLst>
              </a:tr>
              <a:tr h="362005">
                <a:tc>
                  <a:txBody>
                    <a:bodyPr/>
                    <a:lstStyle/>
                    <a:p>
                      <a:pPr algn="ctr" fontAlgn="ctr"/>
                      <a:r>
                        <a:rPr lang="ja-JP" altLang="en-US" sz="1800" b="1" i="0" u="none" strike="noStrike" dirty="0">
                          <a:solidFill>
                            <a:srgbClr val="000000"/>
                          </a:solidFill>
                          <a:effectLst/>
                          <a:latin typeface="游ゴシック" panose="020B0400000000000000" pitchFamily="50" charset="-128"/>
                          <a:ea typeface="游ゴシック" panose="020B0400000000000000" pitchFamily="50" charset="-128"/>
                        </a:rPr>
                        <a:t>三森 すずこ</a:t>
                      </a:r>
                    </a:p>
                  </a:txBody>
                  <a:tcPr marL="6350" marR="6350" marT="6350" marB="0" anchor="ctr">
                    <a:solidFill>
                      <a:schemeClr val="accent1">
                        <a:lumMod val="60000"/>
                        <a:lumOff val="40000"/>
                      </a:schemeClr>
                    </a:solidFill>
                  </a:tcP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-2.57702</a:t>
                      </a:r>
                    </a:p>
                  </a:txBody>
                  <a:tcPr marL="6350" marR="6350" marT="6350" marB="0" anchor="ctr"/>
                </a:tc>
                <a:tc>
                  <a:txBody>
                    <a:bodyPr/>
                    <a:lstStyle/>
                    <a:p>
                      <a:pPr algn="r" fontAlgn="ctr"/>
                      <a:r>
                        <a:rPr lang="en-US" altLang="ja-JP" sz="1800" b="1" i="0" u="none" strike="noStrike">
                          <a:solidFill>
                            <a:srgbClr val="000000"/>
                          </a:solidFill>
                          <a:effectLst/>
                          <a:latin typeface="游ゴシック" panose="020B0400000000000000" pitchFamily="50" charset="-128"/>
                          <a:ea typeface="游ゴシック" panose="020B0400000000000000" pitchFamily="50" charset="-128"/>
                        </a:rPr>
                        <a:t>0.842467</a:t>
                      </a:r>
                    </a:p>
                  </a:txBody>
                  <a:tcPr marL="6350" marR="6350" marT="6350" marB="0" anchor="ctr"/>
                </a:tc>
                <a:tc>
                  <a:txBody>
                    <a:bodyPr/>
                    <a:lstStyle/>
                    <a:p>
                      <a:pPr algn="r" fontAlgn="ctr"/>
                      <a:r>
                        <a:rPr lang="en-US" altLang="ja-JP" sz="1800" b="1" i="0" u="none" strike="noStrike">
                          <a:solidFill>
                            <a:srgbClr val="000000"/>
                          </a:solidFill>
                          <a:effectLst/>
                          <a:latin typeface="游ゴシック" panose="020B0400000000000000" pitchFamily="50" charset="-128"/>
                          <a:ea typeface="游ゴシック" panose="020B0400000000000000" pitchFamily="50" charset="-128"/>
                        </a:rPr>
                        <a:t>-1.17699</a:t>
                      </a:r>
                    </a:p>
                  </a:txBody>
                  <a:tcPr marL="6350" marR="6350" marT="6350" marB="0" anchor="ctr"/>
                </a:tc>
                <a:extLst>
                  <a:ext uri="{0D108BD9-81ED-4DB2-BD59-A6C34878D82A}">
                    <a16:rowId xmlns:a16="http://schemas.microsoft.com/office/drawing/2014/main" val="1256391898"/>
                  </a:ext>
                </a:extLst>
              </a:tr>
              <a:tr h="258530">
                <a:tc>
                  <a:txBody>
                    <a:bodyPr/>
                    <a:lstStyle/>
                    <a:p>
                      <a:pPr algn="ctr" fontAlgn="ctr"/>
                      <a:r>
                        <a:rPr lang="ja-JP" altLang="en-US" sz="1800" b="1" i="0" u="none" strike="noStrike" dirty="0">
                          <a:solidFill>
                            <a:srgbClr val="000000"/>
                          </a:solidFill>
                          <a:effectLst/>
                          <a:latin typeface="游ゴシック" panose="020B0400000000000000" pitchFamily="50" charset="-128"/>
                          <a:ea typeface="游ゴシック" panose="020B0400000000000000" pitchFamily="50" charset="-128"/>
                        </a:rPr>
                        <a:t>三澤 紗千香</a:t>
                      </a:r>
                    </a:p>
                  </a:txBody>
                  <a:tcPr marL="6350" marR="6350" marT="6350" marB="0" anchor="ctr">
                    <a:solidFill>
                      <a:schemeClr val="accent1">
                        <a:lumMod val="60000"/>
                        <a:lumOff val="40000"/>
                      </a:schemeClr>
                    </a:solidFill>
                  </a:tcPr>
                </a:tc>
                <a:tc>
                  <a:txBody>
                    <a:bodyPr/>
                    <a:lstStyle/>
                    <a:p>
                      <a:pPr algn="r" fontAlgn="ctr"/>
                      <a:r>
                        <a:rPr lang="en-US" altLang="ja-JP" sz="1800" b="1" i="0" u="none" strike="noStrike">
                          <a:solidFill>
                            <a:srgbClr val="000000"/>
                          </a:solidFill>
                          <a:effectLst/>
                          <a:latin typeface="游ゴシック" panose="020B0400000000000000" pitchFamily="50" charset="-128"/>
                          <a:ea typeface="游ゴシック" panose="020B0400000000000000" pitchFamily="50" charset="-128"/>
                        </a:rPr>
                        <a:t>-3.50451</a:t>
                      </a:r>
                    </a:p>
                  </a:txBody>
                  <a:tcPr marL="6350" marR="6350" marT="6350" marB="0" anchor="ct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-0.18511</a:t>
                      </a:r>
                    </a:p>
                  </a:txBody>
                  <a:tcPr marL="6350" marR="6350" marT="6350" marB="0" anchor="ct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-3.31695</a:t>
                      </a:r>
                    </a:p>
                  </a:txBody>
                  <a:tcPr marL="6350" marR="6350" marT="6350" marB="0" anchor="ctr"/>
                </a:tc>
                <a:extLst>
                  <a:ext uri="{0D108BD9-81ED-4DB2-BD59-A6C34878D82A}">
                    <a16:rowId xmlns:a16="http://schemas.microsoft.com/office/drawing/2014/main" val="1310336916"/>
                  </a:ext>
                </a:extLst>
              </a:tr>
              <a:tr h="258530">
                <a:tc>
                  <a:txBody>
                    <a:bodyPr/>
                    <a:lstStyle/>
                    <a:p>
                      <a:pPr algn="ctr" fontAlgn="ctr"/>
                      <a:r>
                        <a:rPr lang="ja-JP" altLang="en-US" sz="1800" b="1" i="0" u="none" strike="noStrike" dirty="0">
                          <a:solidFill>
                            <a:srgbClr val="000000"/>
                          </a:solidFill>
                          <a:effectLst/>
                          <a:latin typeface="游ゴシック" panose="020B0400000000000000" pitchFamily="50" charset="-128"/>
                          <a:ea typeface="游ゴシック" panose="020B0400000000000000" pitchFamily="50" charset="-128"/>
                        </a:rPr>
                        <a:t>三瓶 由布子</a:t>
                      </a:r>
                    </a:p>
                  </a:txBody>
                  <a:tcPr marL="6350" marR="6350" marT="6350" marB="0" anchor="ctr">
                    <a:solidFill>
                      <a:schemeClr val="accent1">
                        <a:lumMod val="60000"/>
                        <a:lumOff val="40000"/>
                      </a:schemeClr>
                    </a:solidFill>
                  </a:tcP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1.436904</a:t>
                      </a:r>
                    </a:p>
                  </a:txBody>
                  <a:tcPr marL="6350" marR="6350" marT="6350" marB="0" anchor="ct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0.797616</a:t>
                      </a:r>
                    </a:p>
                  </a:txBody>
                  <a:tcPr marL="6350" marR="6350" marT="6350" marB="0" anchor="ctr"/>
                </a:tc>
                <a:tc>
                  <a:txBody>
                    <a:bodyPr/>
                    <a:lstStyle/>
                    <a:p>
                      <a:pPr algn="r" fontAlgn="ctr"/>
                      <a:r>
                        <a:rPr lang="en-US" altLang="ja-JP" sz="1800" b="1" i="0" u="none" strike="noStrike" dirty="0">
                          <a:solidFill>
                            <a:srgbClr val="000000"/>
                          </a:solidFill>
                          <a:effectLst/>
                          <a:latin typeface="游ゴシック" panose="020B0400000000000000" pitchFamily="50" charset="-128"/>
                          <a:ea typeface="游ゴシック" panose="020B0400000000000000" pitchFamily="50" charset="-128"/>
                        </a:rPr>
                        <a:t>3.058608</a:t>
                      </a:r>
                    </a:p>
                  </a:txBody>
                  <a:tcPr marL="6350" marR="6350" marT="6350" marB="0" anchor="ctr"/>
                </a:tc>
                <a:extLst>
                  <a:ext uri="{0D108BD9-81ED-4DB2-BD59-A6C34878D82A}">
                    <a16:rowId xmlns:a16="http://schemas.microsoft.com/office/drawing/2014/main" val="1730851942"/>
                  </a:ext>
                </a:extLst>
              </a:tr>
            </a:tbl>
          </a:graphicData>
        </a:graphic>
      </p:graphicFrame>
      <p:sp>
        <p:nvSpPr>
          <p:cNvPr id="12" name="テキスト ボックス 11">
            <a:extLst>
              <a:ext uri="{FF2B5EF4-FFF2-40B4-BE49-F238E27FC236}">
                <a16:creationId xmlns:a16="http://schemas.microsoft.com/office/drawing/2014/main" id="{3704E0B5-8656-83F1-6FFA-88C46D0C56AC}"/>
              </a:ext>
            </a:extLst>
          </p:cNvPr>
          <p:cNvSpPr txBox="1"/>
          <p:nvPr/>
        </p:nvSpPr>
        <p:spPr>
          <a:xfrm>
            <a:off x="-15876" y="1332482"/>
            <a:ext cx="4330917" cy="2356735"/>
          </a:xfrm>
          <a:prstGeom prst="rect">
            <a:avLst/>
          </a:prstGeom>
          <a:noFill/>
        </p:spPr>
        <p:txBody>
          <a:bodyPr wrap="square" rtlCol="0">
            <a:spAutoFit/>
          </a:bodyPr>
          <a:lstStyle/>
          <a:p>
            <a:pPr>
              <a:lnSpc>
                <a:spcPct val="150000"/>
              </a:lnSpc>
            </a:pPr>
            <a:r>
              <a:rPr lang="ja-JP" altLang="en-US" sz="2000" u="sng" dirty="0">
                <a:solidFill>
                  <a:schemeClr val="bg1"/>
                </a:solidFill>
              </a:rPr>
              <a:t>声優の特徴ベクトルの改善</a:t>
            </a:r>
            <a:endParaRPr lang="en-US" altLang="ja-JP" sz="2000" u="sng" dirty="0">
              <a:solidFill>
                <a:schemeClr val="bg1"/>
              </a:solidFill>
            </a:endParaRPr>
          </a:p>
          <a:p>
            <a:pPr marL="342900" indent="-342900">
              <a:lnSpc>
                <a:spcPct val="150000"/>
              </a:lnSpc>
              <a:buClr>
                <a:srgbClr val="F4F4EF"/>
              </a:buClr>
              <a:buFont typeface="Arial" panose="020B0604020202020204" pitchFamily="34" charset="0"/>
              <a:buChar char="•"/>
            </a:pPr>
            <a:r>
              <a:rPr lang="ja-JP" altLang="en-US" sz="1600" dirty="0">
                <a:solidFill>
                  <a:schemeClr val="bg1"/>
                </a:solidFill>
              </a:rPr>
              <a:t>一人の声優がもつ属性は，</a:t>
            </a:r>
            <a:endParaRPr lang="en-US" altLang="ja-JP" sz="1600" dirty="0">
              <a:solidFill>
                <a:schemeClr val="bg1"/>
              </a:solidFill>
            </a:endParaRPr>
          </a:p>
          <a:p>
            <a:pPr>
              <a:lnSpc>
                <a:spcPct val="150000"/>
              </a:lnSpc>
              <a:buClr>
                <a:srgbClr val="F4F4EF"/>
              </a:buClr>
            </a:pPr>
            <a:r>
              <a:rPr lang="ja-JP" altLang="en-US" sz="1600" dirty="0">
                <a:solidFill>
                  <a:schemeClr val="bg1"/>
                </a:solidFill>
              </a:rPr>
              <a:t>　　全体に比べ，持ってない属性が多い</a:t>
            </a:r>
            <a:endParaRPr lang="en-US" altLang="ja-JP" sz="1600" dirty="0">
              <a:solidFill>
                <a:schemeClr val="bg1"/>
              </a:solidFill>
            </a:endParaRPr>
          </a:p>
          <a:p>
            <a:pPr marL="342900" indent="-342900">
              <a:lnSpc>
                <a:spcPct val="150000"/>
              </a:lnSpc>
              <a:buClr>
                <a:srgbClr val="F4F4EF"/>
              </a:buClr>
              <a:buFont typeface="Arial" panose="020B0604020202020204" pitchFamily="34" charset="0"/>
              <a:buChar char="•"/>
            </a:pPr>
            <a:r>
              <a:rPr lang="ja-JP" altLang="en-US" sz="1600" dirty="0">
                <a:solidFill>
                  <a:srgbClr val="A01D26"/>
                </a:solidFill>
              </a:rPr>
              <a:t>主成分分析</a:t>
            </a:r>
            <a:r>
              <a:rPr lang="ja-JP" altLang="en-US" sz="1600" dirty="0">
                <a:solidFill>
                  <a:schemeClr val="bg1"/>
                </a:solidFill>
              </a:rPr>
              <a:t>を利用</a:t>
            </a:r>
            <a:endParaRPr lang="en-US" altLang="ja-JP" sz="1600" dirty="0">
              <a:solidFill>
                <a:schemeClr val="bg1"/>
              </a:solidFill>
            </a:endParaRPr>
          </a:p>
          <a:p>
            <a:pPr marL="800100" lvl="1" indent="-342900">
              <a:lnSpc>
                <a:spcPct val="150000"/>
              </a:lnSpc>
              <a:buClr>
                <a:srgbClr val="F4F4EF"/>
              </a:buClr>
              <a:buFont typeface="Arial" panose="020B0604020202020204" pitchFamily="34" charset="0"/>
              <a:buChar char="•"/>
            </a:pPr>
            <a:r>
              <a:rPr lang="ja-JP" altLang="en-US" sz="1600" dirty="0">
                <a:solidFill>
                  <a:schemeClr val="bg1"/>
                </a:solidFill>
              </a:rPr>
              <a:t>密なベクトルデータに変換</a:t>
            </a:r>
            <a:endParaRPr lang="en-US" altLang="ja-JP" sz="1600" dirty="0">
              <a:solidFill>
                <a:schemeClr val="bg1"/>
              </a:solidFill>
            </a:endParaRPr>
          </a:p>
          <a:p>
            <a:pPr marL="800100" lvl="1" indent="-342900">
              <a:lnSpc>
                <a:spcPct val="150000"/>
              </a:lnSpc>
              <a:buClr>
                <a:srgbClr val="F4F4EF"/>
              </a:buClr>
              <a:buFont typeface="Arial" panose="020B0604020202020204" pitchFamily="34" charset="0"/>
              <a:buChar char="•"/>
            </a:pPr>
            <a:r>
              <a:rPr lang="ja-JP" altLang="en-US" sz="1600" dirty="0">
                <a:solidFill>
                  <a:schemeClr val="bg1"/>
                </a:solidFill>
              </a:rPr>
              <a:t>より低次元に表現</a:t>
            </a:r>
            <a:endParaRPr lang="en-US" altLang="ja-JP" sz="1600" dirty="0">
              <a:solidFill>
                <a:schemeClr val="bg1"/>
              </a:solidFill>
            </a:endParaRPr>
          </a:p>
        </p:txBody>
      </p:sp>
    </p:spTree>
    <p:extLst>
      <p:ext uri="{BB962C8B-B14F-4D97-AF65-F5344CB8AC3E}">
        <p14:creationId xmlns:p14="http://schemas.microsoft.com/office/powerpoint/2010/main" val="1898970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9" name="四角形: 角を丸くする 18">
            <a:extLst>
              <a:ext uri="{FF2B5EF4-FFF2-40B4-BE49-F238E27FC236}">
                <a16:creationId xmlns:a16="http://schemas.microsoft.com/office/drawing/2014/main" id="{603EA566-79A6-C1F3-5267-0C4EF681A2DE}"/>
              </a:ext>
            </a:extLst>
          </p:cNvPr>
          <p:cNvSpPr/>
          <p:nvPr/>
        </p:nvSpPr>
        <p:spPr>
          <a:xfrm>
            <a:off x="6624194" y="1570561"/>
            <a:ext cx="2286602" cy="2826736"/>
          </a:xfrm>
          <a:prstGeom prst="roundRect">
            <a:avLst/>
          </a:prstGeom>
          <a:solidFill>
            <a:srgbClr val="D4DDE1"/>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kumimoji="1" lang="en-US" altLang="ja-JP" dirty="0">
              <a:solidFill>
                <a:srgbClr val="20232A"/>
              </a:solidFill>
            </a:endParaRPr>
          </a:p>
        </p:txBody>
      </p:sp>
      <p:sp>
        <p:nvSpPr>
          <p:cNvPr id="2" name="スライド番号プレースホルダー 1">
            <a:extLst>
              <a:ext uri="{FF2B5EF4-FFF2-40B4-BE49-F238E27FC236}">
                <a16:creationId xmlns:a16="http://schemas.microsoft.com/office/drawing/2014/main" id="{6C0B4D17-319F-AF9C-3818-4F86B0A9A728}"/>
              </a:ext>
            </a:extLst>
          </p:cNvPr>
          <p:cNvSpPr>
            <a:spLocks noGrp="1"/>
          </p:cNvSpPr>
          <p:nvPr>
            <p:ph type="sldNum" sz="quarter" idx="11"/>
          </p:nvPr>
        </p:nvSpPr>
        <p:spPr/>
        <p:txBody>
          <a:bodyPr/>
          <a:lstStyle/>
          <a:p>
            <a:fld id="{9832A988-06BA-449C-8585-FFF7D8DB6DB9}" type="slidenum">
              <a:rPr kumimoji="1" lang="ja-JP" altLang="en-US" smtClean="0"/>
              <a:t>13</a:t>
            </a:fld>
            <a:endParaRPr kumimoji="1" lang="ja-JP" altLang="en-US" dirty="0"/>
          </a:p>
        </p:txBody>
      </p:sp>
      <p:sp>
        <p:nvSpPr>
          <p:cNvPr id="56" name="Google Shape;637;p74">
            <a:extLst>
              <a:ext uri="{FF2B5EF4-FFF2-40B4-BE49-F238E27FC236}">
                <a16:creationId xmlns:a16="http://schemas.microsoft.com/office/drawing/2014/main" id="{8D761234-AA45-9D7B-9941-F75300CF241D}"/>
              </a:ext>
            </a:extLst>
          </p:cNvPr>
          <p:cNvSpPr txBox="1">
            <a:spLocks noGrp="1"/>
          </p:cNvSpPr>
          <p:nvPr>
            <p:ph type="title"/>
          </p:nvPr>
        </p:nvSpPr>
        <p:spPr>
          <a:xfrm>
            <a:off x="1943515" y="571123"/>
            <a:ext cx="4809784" cy="572700"/>
          </a:xfrm>
          <a:prstGeom prst="rect">
            <a:avLst/>
          </a:prstGeom>
          <a:noFill/>
        </p:spPr>
        <p:txBody>
          <a:bodyPr spcFirstLastPara="1" wrap="square" lIns="91425" tIns="91425" rIns="91425" bIns="91425" anchor="t" anchorCtr="0">
            <a:noAutofit/>
          </a:bodyPr>
          <a:lstStyle/>
          <a:p>
            <a:r>
              <a:rPr kumimoji="1" lang="ja-JP" altLang="en-US" b="1" u="sng" dirty="0">
                <a:solidFill>
                  <a:srgbClr val="D4DDE1"/>
                </a:solidFill>
              </a:rPr>
              <a:t>ネットワークの構築要件</a:t>
            </a:r>
            <a:endParaRPr lang="en-US" altLang="ja-JP" sz="2800" dirty="0">
              <a:solidFill>
                <a:srgbClr val="D4DDE1"/>
              </a:solidFill>
            </a:endParaRPr>
          </a:p>
        </p:txBody>
      </p:sp>
      <p:sp>
        <p:nvSpPr>
          <p:cNvPr id="1380" name="Google Shape;641;p74">
            <a:extLst>
              <a:ext uri="{FF2B5EF4-FFF2-40B4-BE49-F238E27FC236}">
                <a16:creationId xmlns:a16="http://schemas.microsoft.com/office/drawing/2014/main" id="{3D77311B-1573-88B2-7F9B-9E2F66325C4B}"/>
              </a:ext>
            </a:extLst>
          </p:cNvPr>
          <p:cNvSpPr txBox="1">
            <a:spLocks/>
          </p:cNvSpPr>
          <p:nvPr/>
        </p:nvSpPr>
        <p:spPr>
          <a:xfrm>
            <a:off x="850707" y="2761463"/>
            <a:ext cx="5893528"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ja-JP" altLang="en-US" dirty="0">
                <a:solidFill>
                  <a:schemeClr val="bg2"/>
                </a:solidFill>
              </a:rPr>
              <a:t>		</a:t>
            </a:r>
            <a:r>
              <a:rPr lang="ja-JP" altLang="en-US" dirty="0"/>
              <a:t>	</a:t>
            </a:r>
          </a:p>
        </p:txBody>
      </p:sp>
      <p:sp>
        <p:nvSpPr>
          <p:cNvPr id="1363" name="Google Shape;495;p61">
            <a:extLst>
              <a:ext uri="{FF2B5EF4-FFF2-40B4-BE49-F238E27FC236}">
                <a16:creationId xmlns:a16="http://schemas.microsoft.com/office/drawing/2014/main" id="{C660C3E0-C89C-45B6-7FB4-A9F41FE76AE7}"/>
              </a:ext>
            </a:extLst>
          </p:cNvPr>
          <p:cNvSpPr txBox="1">
            <a:spLocks/>
          </p:cNvSpPr>
          <p:nvPr/>
        </p:nvSpPr>
        <p:spPr>
          <a:xfrm>
            <a:off x="6382389" y="687679"/>
            <a:ext cx="3479508" cy="357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ja-JP" dirty="0">
                <a:solidFill>
                  <a:srgbClr val="F4F4EF"/>
                </a:solidFill>
              </a:rPr>
              <a:t>04</a:t>
            </a:r>
            <a:r>
              <a:rPr lang="ja-JP" altLang="en-US" dirty="0">
                <a:solidFill>
                  <a:srgbClr val="F4F4EF"/>
                </a:solidFill>
              </a:rPr>
              <a:t>：声優ネットワークの構築</a:t>
            </a:r>
            <a:endParaRPr lang="en-US" altLang="ja-JP" dirty="0">
              <a:solidFill>
                <a:srgbClr val="F4F4EF"/>
              </a:solidFill>
            </a:endParaRPr>
          </a:p>
        </p:txBody>
      </p:sp>
      <p:sp>
        <p:nvSpPr>
          <p:cNvPr id="1365" name="楕円 1364">
            <a:extLst>
              <a:ext uri="{FF2B5EF4-FFF2-40B4-BE49-F238E27FC236}">
                <a16:creationId xmlns:a16="http://schemas.microsoft.com/office/drawing/2014/main" id="{5075E5B0-0051-785C-F3DF-FF9D2ECA8E97}"/>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368" name="正方形/長方形 1367">
            <a:extLst>
              <a:ext uri="{FF2B5EF4-FFF2-40B4-BE49-F238E27FC236}">
                <a16:creationId xmlns:a16="http://schemas.microsoft.com/office/drawing/2014/main" id="{2D7629D3-2429-0613-483A-8681B4B699C4}"/>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1369" name="楕円 1368">
            <a:extLst>
              <a:ext uri="{FF2B5EF4-FFF2-40B4-BE49-F238E27FC236}">
                <a16:creationId xmlns:a16="http://schemas.microsoft.com/office/drawing/2014/main" id="{CBA3A258-8BF5-8266-8014-681E40F1F876}"/>
              </a:ext>
            </a:extLst>
          </p:cNvPr>
          <p:cNvSpPr/>
          <p:nvPr/>
        </p:nvSpPr>
        <p:spPr>
          <a:xfrm>
            <a:off x="2743629" y="195845"/>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0" name="正方形/長方形 1369">
            <a:extLst>
              <a:ext uri="{FF2B5EF4-FFF2-40B4-BE49-F238E27FC236}">
                <a16:creationId xmlns:a16="http://schemas.microsoft.com/office/drawing/2014/main" id="{A5E87C02-BDF5-63BE-8021-DD25679A78EF}"/>
              </a:ext>
            </a:extLst>
          </p:cNvPr>
          <p:cNvSpPr/>
          <p:nvPr/>
        </p:nvSpPr>
        <p:spPr>
          <a:xfrm>
            <a:off x="2902973" y="132492"/>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1371" name="楕円 1370">
            <a:extLst>
              <a:ext uri="{FF2B5EF4-FFF2-40B4-BE49-F238E27FC236}">
                <a16:creationId xmlns:a16="http://schemas.microsoft.com/office/drawing/2014/main" id="{F073F00F-4DC9-C4FB-46D1-1A4201C9B1DC}"/>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2" name="正方形/長方形 1371">
            <a:extLst>
              <a:ext uri="{FF2B5EF4-FFF2-40B4-BE49-F238E27FC236}">
                <a16:creationId xmlns:a16="http://schemas.microsoft.com/office/drawing/2014/main" id="{CD8C36A4-C333-F6E1-5B74-BFB4A2E4A5BB}"/>
              </a:ext>
            </a:extLst>
          </p:cNvPr>
          <p:cNvSpPr/>
          <p:nvPr/>
        </p:nvSpPr>
        <p:spPr>
          <a:xfrm>
            <a:off x="4970321" y="12650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1373" name="楕円 1372">
            <a:extLst>
              <a:ext uri="{FF2B5EF4-FFF2-40B4-BE49-F238E27FC236}">
                <a16:creationId xmlns:a16="http://schemas.microsoft.com/office/drawing/2014/main" id="{895B6394-528C-FCBF-3E91-EF874FB6539B}"/>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4" name="正方形/長方形 1373">
            <a:extLst>
              <a:ext uri="{FF2B5EF4-FFF2-40B4-BE49-F238E27FC236}">
                <a16:creationId xmlns:a16="http://schemas.microsoft.com/office/drawing/2014/main" id="{C7BB68E5-3166-ECEA-B226-C960C26E711F}"/>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
        <p:nvSpPr>
          <p:cNvPr id="9" name="Google Shape;640;p74">
            <a:extLst>
              <a:ext uri="{FF2B5EF4-FFF2-40B4-BE49-F238E27FC236}">
                <a16:creationId xmlns:a16="http://schemas.microsoft.com/office/drawing/2014/main" id="{0881A5CE-9AE5-9033-4B51-F5B69B48E474}"/>
              </a:ext>
            </a:extLst>
          </p:cNvPr>
          <p:cNvSpPr txBox="1">
            <a:spLocks/>
          </p:cNvSpPr>
          <p:nvPr/>
        </p:nvSpPr>
        <p:spPr>
          <a:xfrm>
            <a:off x="351693" y="1674290"/>
            <a:ext cx="6655501" cy="40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2400" u="sng" dirty="0">
                <a:solidFill>
                  <a:srgbClr val="F4F4EF"/>
                </a:solidFill>
              </a:rPr>
              <a:t>配役歴に応じて声優にキャラ属性を付与</a:t>
            </a:r>
          </a:p>
        </p:txBody>
      </p:sp>
      <p:sp>
        <p:nvSpPr>
          <p:cNvPr id="10" name="Google Shape;641;p74">
            <a:extLst>
              <a:ext uri="{FF2B5EF4-FFF2-40B4-BE49-F238E27FC236}">
                <a16:creationId xmlns:a16="http://schemas.microsoft.com/office/drawing/2014/main" id="{E22F4E54-7F0F-33A6-D382-6E1769F635FE}"/>
              </a:ext>
            </a:extLst>
          </p:cNvPr>
          <p:cNvSpPr txBox="1">
            <a:spLocks/>
          </p:cNvSpPr>
          <p:nvPr/>
        </p:nvSpPr>
        <p:spPr>
          <a:xfrm>
            <a:off x="351693" y="2050796"/>
            <a:ext cx="8307753"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Wingdings" panose="05000000000000000000" pitchFamily="2" charset="2"/>
              <a:buChar char="n"/>
            </a:pPr>
            <a:r>
              <a:rPr lang="ja-JP" altLang="en-US" sz="1800" b="1" dirty="0">
                <a:solidFill>
                  <a:srgbClr val="F4F4EF"/>
                </a:solidFill>
              </a:rPr>
              <a:t>ノード：</a:t>
            </a:r>
            <a:r>
              <a:rPr lang="ja-JP" altLang="en-US" sz="1800" b="1" dirty="0">
                <a:solidFill>
                  <a:srgbClr val="A01D26"/>
                </a:solidFill>
              </a:rPr>
              <a:t>声優</a:t>
            </a:r>
            <a:r>
              <a:rPr lang="ja-JP" altLang="en-US" sz="1800" b="1" dirty="0">
                <a:solidFill>
                  <a:srgbClr val="F4F4EF"/>
                </a:solidFill>
              </a:rPr>
              <a:t>　</a:t>
            </a:r>
          </a:p>
          <a:p>
            <a:pPr marL="285750" indent="-285750">
              <a:buClr>
                <a:schemeClr val="dk1"/>
              </a:buClr>
              <a:buSzPts val="1100"/>
              <a:buFont typeface="Wingdings" panose="05000000000000000000" pitchFamily="2" charset="2"/>
              <a:buChar char="n"/>
            </a:pPr>
            <a:r>
              <a:rPr lang="ja-JP" altLang="en-US" sz="1800" b="1" dirty="0">
                <a:solidFill>
                  <a:srgbClr val="F4F4EF"/>
                </a:solidFill>
              </a:rPr>
              <a:t>エッジ：</a:t>
            </a:r>
            <a:r>
              <a:rPr lang="ja-JP" altLang="en-US" sz="1800" b="1" dirty="0">
                <a:solidFill>
                  <a:srgbClr val="A01D26"/>
                </a:solidFill>
              </a:rPr>
              <a:t>コサイン類似度</a:t>
            </a:r>
          </a:p>
          <a:p>
            <a:pPr marL="742950" lvl="1" indent="-285750">
              <a:buClr>
                <a:srgbClr val="D4DDE1"/>
              </a:buClr>
              <a:buSzPts val="1100"/>
              <a:buFont typeface="Wingdings" panose="05000000000000000000" pitchFamily="2" charset="2"/>
              <a:buChar char="ü"/>
            </a:pPr>
            <a:r>
              <a:rPr lang="ja-JP" altLang="en-US" sz="1800" dirty="0">
                <a:solidFill>
                  <a:srgbClr val="F4F4EF"/>
                </a:solidFill>
              </a:rPr>
              <a:t>声優のベクトルデータを用いて</a:t>
            </a:r>
            <a:br>
              <a:rPr lang="en-US" altLang="ja-JP" sz="1800" dirty="0">
                <a:solidFill>
                  <a:srgbClr val="F4F4EF"/>
                </a:solidFill>
              </a:rPr>
            </a:br>
            <a:r>
              <a:rPr lang="ja-JP" altLang="en-US" sz="1800" dirty="0">
                <a:solidFill>
                  <a:srgbClr val="F4F4EF"/>
                </a:solidFill>
              </a:rPr>
              <a:t>すべての声優の組で</a:t>
            </a:r>
            <a:r>
              <a:rPr lang="ja-JP" altLang="en-US" sz="1800" dirty="0">
                <a:solidFill>
                  <a:srgbClr val="A01D26"/>
                </a:solidFill>
              </a:rPr>
              <a:t>コサイン類似度</a:t>
            </a:r>
            <a:r>
              <a:rPr lang="ja-JP" altLang="en-US" sz="1800" dirty="0">
                <a:solidFill>
                  <a:srgbClr val="F4F4EF"/>
                </a:solidFill>
              </a:rPr>
              <a:t>を算出</a:t>
            </a:r>
          </a:p>
          <a:p>
            <a:pPr marL="742950" lvl="1" indent="-285750">
              <a:buClr>
                <a:srgbClr val="D4DDE1"/>
              </a:buClr>
              <a:buSzPts val="1100"/>
              <a:buFont typeface="Wingdings" panose="05000000000000000000" pitchFamily="2" charset="2"/>
              <a:buChar char="ü"/>
            </a:pPr>
            <a:r>
              <a:rPr lang="ja-JP" altLang="en-US" sz="1800" dirty="0">
                <a:solidFill>
                  <a:srgbClr val="F4F4EF"/>
                </a:solidFill>
              </a:rPr>
              <a:t>エッジの成立条件：コサイン類似度 </a:t>
            </a:r>
            <a:r>
              <a:rPr lang="en-US" altLang="ja-JP" sz="1800" dirty="0">
                <a:solidFill>
                  <a:srgbClr val="F4F4EF"/>
                </a:solidFill>
              </a:rPr>
              <a:t>0.069</a:t>
            </a:r>
            <a:r>
              <a:rPr lang="ja-JP" altLang="en-US" sz="1800" dirty="0">
                <a:solidFill>
                  <a:srgbClr val="F4F4EF"/>
                </a:solidFill>
              </a:rPr>
              <a:t>以上</a:t>
            </a:r>
            <a:endParaRPr lang="en-US" altLang="ja-JP" sz="1800" dirty="0">
              <a:solidFill>
                <a:srgbClr val="F4F4EF"/>
              </a:solidFill>
            </a:endParaRPr>
          </a:p>
          <a:p>
            <a:pPr marL="742950" lvl="1" indent="-285750">
              <a:buClr>
                <a:srgbClr val="D4DDE1"/>
              </a:buClr>
              <a:buSzPts val="1100"/>
              <a:buFont typeface="Wingdings" panose="05000000000000000000" pitchFamily="2" charset="2"/>
              <a:buChar char="ü"/>
            </a:pPr>
            <a:r>
              <a:rPr lang="ja-JP" altLang="en-US" sz="1800" dirty="0">
                <a:solidFill>
                  <a:srgbClr val="F4F4EF"/>
                </a:solidFill>
              </a:rPr>
              <a:t>すべての声優が少なくとも１つのエッジを持つ</a:t>
            </a:r>
          </a:p>
          <a:p>
            <a:pPr marL="742950" lvl="1" indent="-285750">
              <a:buClr>
                <a:srgbClr val="D4DDE1"/>
              </a:buClr>
              <a:buSzPts val="1100"/>
              <a:buFont typeface="Wingdings" panose="05000000000000000000" pitchFamily="2" charset="2"/>
              <a:buChar char="ü"/>
            </a:pPr>
            <a:endParaRPr lang="ja-JP" altLang="en-US" sz="1800" dirty="0">
              <a:solidFill>
                <a:srgbClr val="F4F4EF"/>
              </a:solidFill>
            </a:endParaRPr>
          </a:p>
        </p:txBody>
      </p:sp>
      <p:sp>
        <p:nvSpPr>
          <p:cNvPr id="24" name="Google Shape;720;p83">
            <a:extLst>
              <a:ext uri="{FF2B5EF4-FFF2-40B4-BE49-F238E27FC236}">
                <a16:creationId xmlns:a16="http://schemas.microsoft.com/office/drawing/2014/main" id="{377C82D2-C7DD-8124-1DCC-8D16CA179517}"/>
              </a:ext>
            </a:extLst>
          </p:cNvPr>
          <p:cNvSpPr txBox="1"/>
          <p:nvPr/>
        </p:nvSpPr>
        <p:spPr>
          <a:xfrm>
            <a:off x="6919046" y="3955073"/>
            <a:ext cx="3327722" cy="492600"/>
          </a:xfrm>
          <a:prstGeom prst="rect">
            <a:avLst/>
          </a:prstGeom>
          <a:noFill/>
          <a:ln>
            <a:noFill/>
          </a:ln>
        </p:spPr>
        <p:txBody>
          <a:bodyPr spcFirstLastPara="1" wrap="square" lIns="91425" tIns="91425" rIns="91425" bIns="91425" anchor="t" anchorCtr="0">
            <a:noAutofit/>
          </a:bodyPr>
          <a:lstStyle/>
          <a:p>
            <a:r>
              <a:rPr kumimoji="1" lang="ja-JP" altLang="en-US" b="1" dirty="0"/>
              <a:t>ネットワークの例</a:t>
            </a:r>
          </a:p>
        </p:txBody>
      </p:sp>
      <p:pic>
        <p:nvPicPr>
          <p:cNvPr id="3" name="Picture 2">
            <a:extLst>
              <a:ext uri="{FF2B5EF4-FFF2-40B4-BE49-F238E27FC236}">
                <a16:creationId xmlns:a16="http://schemas.microsoft.com/office/drawing/2014/main" id="{2BD0054D-5776-A81B-A7EF-F665E16229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2" r="25868"/>
          <a:stretch/>
        </p:blipFill>
        <p:spPr bwMode="auto">
          <a:xfrm>
            <a:off x="6777375" y="1863543"/>
            <a:ext cx="2056882" cy="177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11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D1738782-1594-2832-1B1E-452555862151}"/>
              </a:ext>
            </a:extLst>
          </p:cNvPr>
          <p:cNvSpPr/>
          <p:nvPr/>
        </p:nvSpPr>
        <p:spPr>
          <a:xfrm>
            <a:off x="903625" y="1643505"/>
            <a:ext cx="980409" cy="861012"/>
          </a:xfrm>
          <a:prstGeom prst="roundRect">
            <a:avLst/>
          </a:prstGeom>
          <a:solidFill>
            <a:srgbClr val="F4F4EF"/>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kumimoji="1" lang="en-US" altLang="ja-JP" dirty="0">
              <a:solidFill>
                <a:srgbClr val="20232A"/>
              </a:solidFill>
            </a:endParaRPr>
          </a:p>
        </p:txBody>
      </p:sp>
      <p:sp>
        <p:nvSpPr>
          <p:cNvPr id="1469" name="Google Shape;1469;p114"/>
          <p:cNvSpPr txBox="1">
            <a:spLocks noGrp="1"/>
          </p:cNvSpPr>
          <p:nvPr>
            <p:ph type="subTitle" idx="3"/>
          </p:nvPr>
        </p:nvSpPr>
        <p:spPr>
          <a:xfrm>
            <a:off x="1919866" y="1630289"/>
            <a:ext cx="3316441" cy="499800"/>
          </a:xfrm>
          <a:prstGeom prst="rect">
            <a:avLst/>
          </a:prstGeom>
        </p:spPr>
        <p:txBody>
          <a:bodyPr spcFirstLastPara="1" wrap="square" lIns="91425" tIns="91425" rIns="91425" bIns="91425" anchor="t" anchorCtr="0">
            <a:noAutofit/>
          </a:bodyPr>
          <a:lstStyle/>
          <a:p>
            <a:pPr marL="0" lvl="0" indent="0"/>
            <a:r>
              <a:rPr lang="ja-JP" altLang="en-US" sz="1800" dirty="0">
                <a:solidFill>
                  <a:srgbClr val="A01D26"/>
                </a:solidFill>
              </a:rPr>
              <a:t>中心性指標</a:t>
            </a:r>
            <a:r>
              <a:rPr lang="ja-JP" altLang="en-US" sz="1800" dirty="0">
                <a:solidFill>
                  <a:srgbClr val="D4DDE1"/>
                </a:solidFill>
              </a:rPr>
              <a:t>からの分析</a:t>
            </a:r>
          </a:p>
        </p:txBody>
      </p:sp>
      <p:sp>
        <p:nvSpPr>
          <p:cNvPr id="1472" name="Google Shape;1472;p114"/>
          <p:cNvSpPr txBox="1">
            <a:spLocks noGrp="1"/>
          </p:cNvSpPr>
          <p:nvPr>
            <p:ph type="subTitle" idx="1"/>
          </p:nvPr>
        </p:nvSpPr>
        <p:spPr>
          <a:xfrm>
            <a:off x="4672719" y="2199156"/>
            <a:ext cx="2764500" cy="499800"/>
          </a:xfrm>
          <a:prstGeom prst="rect">
            <a:avLst/>
          </a:prstGeom>
        </p:spPr>
        <p:txBody>
          <a:bodyPr spcFirstLastPara="1" wrap="square" lIns="91425" tIns="91425" rIns="91425" bIns="91425" anchor="t" anchorCtr="0">
            <a:noAutofit/>
          </a:bodyPr>
          <a:lstStyle/>
          <a:p>
            <a:pPr marL="0" lvl="0" indent="0"/>
            <a:r>
              <a:rPr lang="ja-JP" altLang="en-US" sz="2000" dirty="0">
                <a:solidFill>
                  <a:srgbClr val="D4DDE1"/>
                </a:solidFill>
              </a:rPr>
              <a:t>クラスタリング分析</a:t>
            </a:r>
          </a:p>
        </p:txBody>
      </p:sp>
      <p:sp>
        <p:nvSpPr>
          <p:cNvPr id="1474" name="Google Shape;1474;p114"/>
          <p:cNvSpPr txBox="1">
            <a:spLocks noGrp="1"/>
          </p:cNvSpPr>
          <p:nvPr>
            <p:ph type="subTitle" idx="5"/>
          </p:nvPr>
        </p:nvSpPr>
        <p:spPr>
          <a:xfrm>
            <a:off x="1919866" y="3692026"/>
            <a:ext cx="4848339" cy="499800"/>
          </a:xfrm>
          <a:prstGeom prst="rect">
            <a:avLst/>
          </a:prstGeom>
        </p:spPr>
        <p:txBody>
          <a:bodyPr spcFirstLastPara="1" wrap="square" lIns="91425" tIns="91425" rIns="91425" bIns="91425" anchor="t" anchorCtr="0">
            <a:noAutofit/>
          </a:bodyPr>
          <a:lstStyle/>
          <a:p>
            <a:pPr marL="0" lvl="0" indent="0"/>
            <a:r>
              <a:rPr lang="ja-JP" altLang="en-US" sz="1800" dirty="0">
                <a:solidFill>
                  <a:srgbClr val="D4DDE1"/>
                </a:solidFill>
              </a:rPr>
              <a:t>特定の</a:t>
            </a:r>
            <a:r>
              <a:rPr lang="ja-JP" altLang="en-US" sz="1800" dirty="0">
                <a:solidFill>
                  <a:srgbClr val="A01D26"/>
                </a:solidFill>
              </a:rPr>
              <a:t>属性・声優</a:t>
            </a:r>
            <a:r>
              <a:rPr lang="ja-JP" altLang="en-US" sz="1800" dirty="0">
                <a:solidFill>
                  <a:srgbClr val="D4DDE1"/>
                </a:solidFill>
              </a:rPr>
              <a:t>へのフォーカス</a:t>
            </a:r>
          </a:p>
        </p:txBody>
      </p:sp>
      <p:sp>
        <p:nvSpPr>
          <p:cNvPr id="1475" name="Google Shape;1475;p114"/>
          <p:cNvSpPr txBox="1">
            <a:spLocks noGrp="1"/>
          </p:cNvSpPr>
          <p:nvPr>
            <p:ph type="subTitle" idx="6"/>
          </p:nvPr>
        </p:nvSpPr>
        <p:spPr>
          <a:xfrm>
            <a:off x="1949857" y="4091902"/>
            <a:ext cx="2764500" cy="572700"/>
          </a:xfrm>
          <a:prstGeom prst="rect">
            <a:avLst/>
          </a:prstGeom>
        </p:spPr>
        <p:txBody>
          <a:bodyPr spcFirstLastPara="1" wrap="square" lIns="91425" tIns="91425" rIns="91425" bIns="91425" anchor="t" anchorCtr="0">
            <a:noAutofit/>
          </a:bodyPr>
          <a:lstStyle/>
          <a:p>
            <a:pPr marL="285750" lvl="0" indent="-285750">
              <a:buSzPts val="1100"/>
              <a:buFont typeface="Wingdings" panose="05000000000000000000" pitchFamily="2" charset="2"/>
              <a:buChar char="p"/>
            </a:pPr>
            <a:r>
              <a:rPr lang="ja-JP" altLang="en-US" dirty="0">
                <a:solidFill>
                  <a:srgbClr val="D4DDE1"/>
                </a:solidFill>
              </a:rPr>
              <a:t>性別の違いによる差</a:t>
            </a:r>
            <a:endParaRPr lang="en-US" altLang="ja-JP" dirty="0">
              <a:solidFill>
                <a:srgbClr val="D4DDE1"/>
              </a:solidFill>
            </a:endParaRPr>
          </a:p>
          <a:p>
            <a:pPr marL="285750" lvl="0" indent="-285750">
              <a:buSzPts val="1100"/>
              <a:buFont typeface="Wingdings" panose="05000000000000000000" pitchFamily="2" charset="2"/>
              <a:buChar char="p"/>
            </a:pPr>
            <a:r>
              <a:rPr lang="ja-JP" altLang="en-US" dirty="0">
                <a:solidFill>
                  <a:srgbClr val="D4DDE1"/>
                </a:solidFill>
              </a:rPr>
              <a:t>担当キャラ数，年代など</a:t>
            </a:r>
          </a:p>
        </p:txBody>
      </p:sp>
      <p:sp>
        <p:nvSpPr>
          <p:cNvPr id="2" name="スライド番号プレースホルダー 1">
            <a:extLst>
              <a:ext uri="{FF2B5EF4-FFF2-40B4-BE49-F238E27FC236}">
                <a16:creationId xmlns:a16="http://schemas.microsoft.com/office/drawing/2014/main" id="{1CB67A88-696D-82C6-8C83-05D795CD5258}"/>
              </a:ext>
            </a:extLst>
          </p:cNvPr>
          <p:cNvSpPr>
            <a:spLocks noGrp="1"/>
          </p:cNvSpPr>
          <p:nvPr>
            <p:ph type="sldNum" sz="quarter" idx="11"/>
          </p:nvPr>
        </p:nvSpPr>
        <p:spPr/>
        <p:txBody>
          <a:bodyPr/>
          <a:lstStyle/>
          <a:p>
            <a:fld id="{9832A988-06BA-449C-8585-FFF7D8DB6DB9}" type="slidenum">
              <a:rPr kumimoji="1" lang="ja-JP" altLang="en-US" smtClean="0"/>
              <a:t>14</a:t>
            </a:fld>
            <a:endParaRPr kumimoji="1" lang="ja-JP" altLang="en-US" dirty="0"/>
          </a:p>
        </p:txBody>
      </p:sp>
      <p:sp>
        <p:nvSpPr>
          <p:cNvPr id="4" name="Google Shape;637;p74">
            <a:extLst>
              <a:ext uri="{FF2B5EF4-FFF2-40B4-BE49-F238E27FC236}">
                <a16:creationId xmlns:a16="http://schemas.microsoft.com/office/drawing/2014/main" id="{A5613F0F-00CE-281C-E07E-81C4EB9C05E2}"/>
              </a:ext>
            </a:extLst>
          </p:cNvPr>
          <p:cNvSpPr txBox="1">
            <a:spLocks/>
          </p:cNvSpPr>
          <p:nvPr/>
        </p:nvSpPr>
        <p:spPr>
          <a:xfrm>
            <a:off x="2360228" y="569862"/>
            <a:ext cx="4809784"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5000"/>
              <a:buFont typeface="Vidaloka"/>
              <a:buNone/>
              <a:defRPr sz="45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accent1"/>
              </a:buClr>
              <a:buSzPts val="12000"/>
              <a:buFont typeface="Russo One"/>
              <a:buNone/>
              <a:defRPr sz="12000" b="0" i="1" u="none" strike="noStrike" cap="none">
                <a:solidFill>
                  <a:schemeClr val="accent1"/>
                </a:solidFill>
                <a:latin typeface="Russo One"/>
                <a:ea typeface="Russo One"/>
                <a:cs typeface="Russo One"/>
                <a:sym typeface="Russo One"/>
              </a:defRPr>
            </a:lvl2pPr>
            <a:lvl3pPr marR="0" lvl="2" algn="ctr" rtl="0">
              <a:lnSpc>
                <a:spcPct val="100000"/>
              </a:lnSpc>
              <a:spcBef>
                <a:spcPts val="0"/>
              </a:spcBef>
              <a:spcAft>
                <a:spcPts val="0"/>
              </a:spcAft>
              <a:buClr>
                <a:schemeClr val="accent1"/>
              </a:buClr>
              <a:buSzPts val="12000"/>
              <a:buFont typeface="Russo One"/>
              <a:buNone/>
              <a:defRPr sz="12000" b="0" i="1" u="none" strike="noStrike" cap="none">
                <a:solidFill>
                  <a:schemeClr val="accent1"/>
                </a:solidFill>
                <a:latin typeface="Russo One"/>
                <a:ea typeface="Russo One"/>
                <a:cs typeface="Russo One"/>
                <a:sym typeface="Russo One"/>
              </a:defRPr>
            </a:lvl3pPr>
            <a:lvl4pPr marR="0" lvl="3" algn="ctr" rtl="0">
              <a:lnSpc>
                <a:spcPct val="100000"/>
              </a:lnSpc>
              <a:spcBef>
                <a:spcPts val="0"/>
              </a:spcBef>
              <a:spcAft>
                <a:spcPts val="0"/>
              </a:spcAft>
              <a:buClr>
                <a:schemeClr val="accent1"/>
              </a:buClr>
              <a:buSzPts val="12000"/>
              <a:buFont typeface="Russo One"/>
              <a:buNone/>
              <a:defRPr sz="12000" b="0" i="1" u="none" strike="noStrike" cap="none">
                <a:solidFill>
                  <a:schemeClr val="accent1"/>
                </a:solidFill>
                <a:latin typeface="Russo One"/>
                <a:ea typeface="Russo One"/>
                <a:cs typeface="Russo One"/>
                <a:sym typeface="Russo One"/>
              </a:defRPr>
            </a:lvl4pPr>
            <a:lvl5pPr marR="0" lvl="4" algn="ctr" rtl="0">
              <a:lnSpc>
                <a:spcPct val="100000"/>
              </a:lnSpc>
              <a:spcBef>
                <a:spcPts val="0"/>
              </a:spcBef>
              <a:spcAft>
                <a:spcPts val="0"/>
              </a:spcAft>
              <a:buClr>
                <a:schemeClr val="accent1"/>
              </a:buClr>
              <a:buSzPts val="12000"/>
              <a:buFont typeface="Russo One"/>
              <a:buNone/>
              <a:defRPr sz="12000" b="0" i="1" u="none" strike="noStrike" cap="none">
                <a:solidFill>
                  <a:schemeClr val="accent1"/>
                </a:solidFill>
                <a:latin typeface="Russo One"/>
                <a:ea typeface="Russo One"/>
                <a:cs typeface="Russo One"/>
                <a:sym typeface="Russo One"/>
              </a:defRPr>
            </a:lvl5pPr>
            <a:lvl6pPr marR="0" lvl="5" algn="ctr" rtl="0">
              <a:lnSpc>
                <a:spcPct val="100000"/>
              </a:lnSpc>
              <a:spcBef>
                <a:spcPts val="0"/>
              </a:spcBef>
              <a:spcAft>
                <a:spcPts val="0"/>
              </a:spcAft>
              <a:buClr>
                <a:schemeClr val="accent1"/>
              </a:buClr>
              <a:buSzPts val="12000"/>
              <a:buFont typeface="Russo One"/>
              <a:buNone/>
              <a:defRPr sz="12000" b="0" i="1" u="none" strike="noStrike" cap="none">
                <a:solidFill>
                  <a:schemeClr val="accent1"/>
                </a:solidFill>
                <a:latin typeface="Russo One"/>
                <a:ea typeface="Russo One"/>
                <a:cs typeface="Russo One"/>
                <a:sym typeface="Russo One"/>
              </a:defRPr>
            </a:lvl6pPr>
            <a:lvl7pPr marR="0" lvl="6" algn="ctr" rtl="0">
              <a:lnSpc>
                <a:spcPct val="100000"/>
              </a:lnSpc>
              <a:spcBef>
                <a:spcPts val="0"/>
              </a:spcBef>
              <a:spcAft>
                <a:spcPts val="0"/>
              </a:spcAft>
              <a:buClr>
                <a:schemeClr val="accent1"/>
              </a:buClr>
              <a:buSzPts val="12000"/>
              <a:buFont typeface="Russo One"/>
              <a:buNone/>
              <a:defRPr sz="12000" b="0" i="1" u="none" strike="noStrike" cap="none">
                <a:solidFill>
                  <a:schemeClr val="accent1"/>
                </a:solidFill>
                <a:latin typeface="Russo One"/>
                <a:ea typeface="Russo One"/>
                <a:cs typeface="Russo One"/>
                <a:sym typeface="Russo One"/>
              </a:defRPr>
            </a:lvl7pPr>
            <a:lvl8pPr marR="0" lvl="7" algn="ctr" rtl="0">
              <a:lnSpc>
                <a:spcPct val="100000"/>
              </a:lnSpc>
              <a:spcBef>
                <a:spcPts val="0"/>
              </a:spcBef>
              <a:spcAft>
                <a:spcPts val="0"/>
              </a:spcAft>
              <a:buClr>
                <a:schemeClr val="accent1"/>
              </a:buClr>
              <a:buSzPts val="12000"/>
              <a:buFont typeface="Russo One"/>
              <a:buNone/>
              <a:defRPr sz="12000" b="0" i="1" u="none" strike="noStrike" cap="none">
                <a:solidFill>
                  <a:schemeClr val="accent1"/>
                </a:solidFill>
                <a:latin typeface="Russo One"/>
                <a:ea typeface="Russo One"/>
                <a:cs typeface="Russo One"/>
                <a:sym typeface="Russo One"/>
              </a:defRPr>
            </a:lvl8pPr>
            <a:lvl9pPr marR="0" lvl="8" algn="ctr" rtl="0">
              <a:lnSpc>
                <a:spcPct val="100000"/>
              </a:lnSpc>
              <a:spcBef>
                <a:spcPts val="0"/>
              </a:spcBef>
              <a:spcAft>
                <a:spcPts val="0"/>
              </a:spcAft>
              <a:buClr>
                <a:schemeClr val="accent1"/>
              </a:buClr>
              <a:buSzPts val="12000"/>
              <a:buFont typeface="Russo One"/>
              <a:buNone/>
              <a:defRPr sz="12000" b="0" i="1" u="none" strike="noStrike" cap="none">
                <a:solidFill>
                  <a:schemeClr val="accent1"/>
                </a:solidFill>
                <a:latin typeface="Russo One"/>
                <a:ea typeface="Russo One"/>
                <a:cs typeface="Russo One"/>
                <a:sym typeface="Russo One"/>
              </a:defRPr>
            </a:lvl9pPr>
          </a:lstStyle>
          <a:p>
            <a:r>
              <a:rPr kumimoji="1" lang="ja-JP" altLang="en-US" sz="2800" b="1" u="sng" dirty="0">
                <a:solidFill>
                  <a:srgbClr val="D4DDE1"/>
                </a:solidFill>
              </a:rPr>
              <a:t>ネットワークの分析手法</a:t>
            </a:r>
            <a:endParaRPr lang="en-US" altLang="ja-JP" sz="1400" dirty="0">
              <a:solidFill>
                <a:srgbClr val="D4DDE1"/>
              </a:solidFill>
            </a:endParaRPr>
          </a:p>
        </p:txBody>
      </p:sp>
      <p:pic>
        <p:nvPicPr>
          <p:cNvPr id="8" name="Picture 2">
            <a:extLst>
              <a:ext uri="{FF2B5EF4-FFF2-40B4-BE49-F238E27FC236}">
                <a16:creationId xmlns:a16="http://schemas.microsoft.com/office/drawing/2014/main" id="{6D093447-8214-4E02-17F9-6EA1B4BC97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60" t="9147" r="33034" b="9437"/>
          <a:stretch/>
        </p:blipFill>
        <p:spPr bwMode="auto">
          <a:xfrm>
            <a:off x="1008184" y="1753485"/>
            <a:ext cx="842915" cy="695571"/>
          </a:xfrm>
          <a:prstGeom prst="rect">
            <a:avLst/>
          </a:prstGeom>
          <a:noFill/>
          <a:extLst>
            <a:ext uri="{909E8E84-426E-40DD-AFC4-6F175D3DCCD1}">
              <a14:hiddenFill xmlns:a14="http://schemas.microsoft.com/office/drawing/2010/main">
                <a:solidFill>
                  <a:srgbClr val="FFFFFF"/>
                </a:solidFill>
              </a14:hiddenFill>
            </a:ext>
          </a:extLst>
        </p:spPr>
      </p:pic>
      <p:sp>
        <p:nvSpPr>
          <p:cNvPr id="11" name="吹き出し: 円形 10">
            <a:extLst>
              <a:ext uri="{FF2B5EF4-FFF2-40B4-BE49-F238E27FC236}">
                <a16:creationId xmlns:a16="http://schemas.microsoft.com/office/drawing/2014/main" id="{FB656066-3E6D-ED9C-A6CE-ED33D942B1C1}"/>
              </a:ext>
            </a:extLst>
          </p:cNvPr>
          <p:cNvSpPr/>
          <p:nvPr/>
        </p:nvSpPr>
        <p:spPr>
          <a:xfrm>
            <a:off x="218831" y="825196"/>
            <a:ext cx="2141397" cy="861011"/>
          </a:xfrm>
          <a:prstGeom prst="wedgeEllipseCallout">
            <a:avLst>
              <a:gd name="adj1" fmla="val 6411"/>
              <a:gd name="adj2" fmla="val 73469"/>
            </a:avLst>
          </a:prstGeom>
          <a:solidFill>
            <a:srgbClr val="F4F4EF"/>
          </a:solidFill>
          <a:ln>
            <a:solidFill>
              <a:srgbClr val="A01D2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b="1" dirty="0">
              <a:solidFill>
                <a:srgbClr val="2D3033"/>
              </a:solidFill>
            </a:endParaRPr>
          </a:p>
        </p:txBody>
      </p:sp>
      <p:sp>
        <p:nvSpPr>
          <p:cNvPr id="12" name="楕円 11">
            <a:extLst>
              <a:ext uri="{FF2B5EF4-FFF2-40B4-BE49-F238E27FC236}">
                <a16:creationId xmlns:a16="http://schemas.microsoft.com/office/drawing/2014/main" id="{07170C13-C33F-D1D2-D4E1-D4463FE131D3}"/>
              </a:ext>
            </a:extLst>
          </p:cNvPr>
          <p:cNvSpPr/>
          <p:nvPr/>
        </p:nvSpPr>
        <p:spPr>
          <a:xfrm>
            <a:off x="1263855" y="2032565"/>
            <a:ext cx="259948" cy="256795"/>
          </a:xfrm>
          <a:prstGeom prst="ellipse">
            <a:avLst/>
          </a:prstGeom>
          <a:noFill/>
          <a:ln w="28575" cap="flat" cmpd="sng" algn="ctr">
            <a:solidFill>
              <a:srgbClr val="A01D26"/>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95D8E94-43F7-84AD-C496-D6DC57CDD18B}"/>
              </a:ext>
            </a:extLst>
          </p:cNvPr>
          <p:cNvSpPr txBox="1"/>
          <p:nvPr/>
        </p:nvSpPr>
        <p:spPr>
          <a:xfrm>
            <a:off x="483728" y="1040957"/>
            <a:ext cx="2080149" cy="461665"/>
          </a:xfrm>
          <a:prstGeom prst="rect">
            <a:avLst/>
          </a:prstGeom>
          <a:noFill/>
        </p:spPr>
        <p:txBody>
          <a:bodyPr wrap="square" rtlCol="0">
            <a:spAutoFit/>
          </a:bodyPr>
          <a:lstStyle/>
          <a:p>
            <a:r>
              <a:rPr lang="ja-JP" altLang="en-US" sz="1200" b="1" dirty="0">
                <a:solidFill>
                  <a:srgbClr val="2D3033"/>
                </a:solidFill>
              </a:rPr>
              <a:t>多くのエッジを持つ</a:t>
            </a:r>
            <a:br>
              <a:rPr lang="en-US" altLang="ja-JP" sz="1200" b="1" dirty="0">
                <a:solidFill>
                  <a:srgbClr val="2D3033"/>
                </a:solidFill>
              </a:rPr>
            </a:br>
            <a:r>
              <a:rPr lang="ja-JP" altLang="en-US" sz="1200" b="1" dirty="0">
                <a:solidFill>
                  <a:srgbClr val="2D3033"/>
                </a:solidFill>
              </a:rPr>
              <a:t>ノードは</a:t>
            </a:r>
            <a:r>
              <a:rPr lang="ja-JP" altLang="en-US" sz="1200" b="1" dirty="0">
                <a:solidFill>
                  <a:srgbClr val="A01D26"/>
                </a:solidFill>
              </a:rPr>
              <a:t>中心性</a:t>
            </a:r>
            <a:r>
              <a:rPr lang="ja-JP" altLang="en-US" sz="1200" b="1" dirty="0">
                <a:solidFill>
                  <a:srgbClr val="2D3033"/>
                </a:solidFill>
              </a:rPr>
              <a:t>が高い</a:t>
            </a:r>
            <a:endParaRPr kumimoji="1" lang="ja-JP" altLang="en-US" sz="1200" b="1" dirty="0">
              <a:solidFill>
                <a:srgbClr val="2D3033"/>
              </a:solidFill>
            </a:endParaRPr>
          </a:p>
        </p:txBody>
      </p:sp>
      <p:sp>
        <p:nvSpPr>
          <p:cNvPr id="14" name="Google Shape;641;p74">
            <a:extLst>
              <a:ext uri="{FF2B5EF4-FFF2-40B4-BE49-F238E27FC236}">
                <a16:creationId xmlns:a16="http://schemas.microsoft.com/office/drawing/2014/main" id="{699BB72F-0768-1472-668E-1B3D2FBA9DBF}"/>
              </a:ext>
            </a:extLst>
          </p:cNvPr>
          <p:cNvSpPr txBox="1">
            <a:spLocks/>
          </p:cNvSpPr>
          <p:nvPr/>
        </p:nvSpPr>
        <p:spPr>
          <a:xfrm>
            <a:off x="2025541" y="2032128"/>
            <a:ext cx="2546459"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D4DDE1"/>
              </a:buClr>
              <a:buSzPts val="1100"/>
              <a:buFont typeface="Wingdings" panose="05000000000000000000" pitchFamily="2" charset="2"/>
              <a:buChar char="n"/>
            </a:pPr>
            <a:r>
              <a:rPr lang="ja-JP" altLang="en-US" b="1" dirty="0">
                <a:solidFill>
                  <a:srgbClr val="D4DDE1"/>
                </a:solidFill>
              </a:rPr>
              <a:t>中心性を反映し</a:t>
            </a:r>
            <a:br>
              <a:rPr lang="en-US" altLang="ja-JP" b="1" dirty="0">
                <a:solidFill>
                  <a:srgbClr val="D4DDE1"/>
                </a:solidFill>
              </a:rPr>
            </a:br>
            <a:r>
              <a:rPr lang="ja-JP" altLang="en-US" b="1" dirty="0">
                <a:solidFill>
                  <a:srgbClr val="D4DDE1"/>
                </a:solidFill>
              </a:rPr>
              <a:t>ネットワークを可視化</a:t>
            </a:r>
            <a:endParaRPr lang="en-US" altLang="ja-JP" b="1" dirty="0">
              <a:solidFill>
                <a:srgbClr val="D4DDE1"/>
              </a:solidFill>
            </a:endParaRPr>
          </a:p>
          <a:p>
            <a:pPr marL="742950" lvl="1" indent="-285750">
              <a:buClr>
                <a:srgbClr val="D4DDE1"/>
              </a:buClr>
              <a:buSzPts val="1100"/>
              <a:buFont typeface="Wingdings" panose="05000000000000000000" pitchFamily="2" charset="2"/>
              <a:buChar char="ü"/>
            </a:pPr>
            <a:r>
              <a:rPr lang="ja-JP" altLang="en-US" dirty="0">
                <a:solidFill>
                  <a:srgbClr val="D4DDE1"/>
                </a:solidFill>
              </a:rPr>
              <a:t>次数中心性</a:t>
            </a:r>
          </a:p>
          <a:p>
            <a:pPr marL="742950" lvl="1" indent="-285750">
              <a:buClr>
                <a:srgbClr val="D4DDE1"/>
              </a:buClr>
              <a:buSzPts val="1100"/>
              <a:buFont typeface="Wingdings" panose="05000000000000000000" pitchFamily="2" charset="2"/>
              <a:buChar char="ü"/>
            </a:pPr>
            <a:r>
              <a:rPr lang="ja-JP" altLang="en-US" dirty="0">
                <a:solidFill>
                  <a:srgbClr val="D4DDE1"/>
                </a:solidFill>
              </a:rPr>
              <a:t>固有ベクトル中心性</a:t>
            </a:r>
          </a:p>
        </p:txBody>
      </p:sp>
      <p:sp>
        <p:nvSpPr>
          <p:cNvPr id="19" name="正方形/長方形 18">
            <a:extLst>
              <a:ext uri="{FF2B5EF4-FFF2-40B4-BE49-F238E27FC236}">
                <a16:creationId xmlns:a16="http://schemas.microsoft.com/office/drawing/2014/main" id="{756759CD-5366-D853-D0D4-E55E72EF9B5F}"/>
              </a:ext>
            </a:extLst>
          </p:cNvPr>
          <p:cNvSpPr/>
          <p:nvPr/>
        </p:nvSpPr>
        <p:spPr>
          <a:xfrm>
            <a:off x="7169309" y="921290"/>
            <a:ext cx="1883802" cy="1668491"/>
          </a:xfrm>
          <a:prstGeom prst="rect">
            <a:avLst/>
          </a:prstGeom>
          <a:solidFill>
            <a:schemeClr val="bg1"/>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20" name="図 19" descr="グラフ, 折れ線グラフ&#10;&#10;自動的に生成された説明">
            <a:extLst>
              <a:ext uri="{FF2B5EF4-FFF2-40B4-BE49-F238E27FC236}">
                <a16:creationId xmlns:a16="http://schemas.microsoft.com/office/drawing/2014/main" id="{D8CB4F9D-78D5-7F7F-1F18-E0D802B5AC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342" y="1352595"/>
            <a:ext cx="1833735" cy="1212885"/>
          </a:xfrm>
          <a:prstGeom prst="rect">
            <a:avLst/>
          </a:prstGeom>
        </p:spPr>
      </p:pic>
      <p:sp>
        <p:nvSpPr>
          <p:cNvPr id="21" name="テキスト ボックス 20">
            <a:extLst>
              <a:ext uri="{FF2B5EF4-FFF2-40B4-BE49-F238E27FC236}">
                <a16:creationId xmlns:a16="http://schemas.microsoft.com/office/drawing/2014/main" id="{E2D41C0C-95D4-6B0D-6E38-3A5A5F0B8B84}"/>
              </a:ext>
            </a:extLst>
          </p:cNvPr>
          <p:cNvSpPr txBox="1"/>
          <p:nvPr/>
        </p:nvSpPr>
        <p:spPr>
          <a:xfrm>
            <a:off x="7297483" y="949004"/>
            <a:ext cx="2200444" cy="415498"/>
          </a:xfrm>
          <a:prstGeom prst="rect">
            <a:avLst/>
          </a:prstGeom>
          <a:noFill/>
        </p:spPr>
        <p:txBody>
          <a:bodyPr wrap="square" rtlCol="0">
            <a:spAutoFit/>
          </a:bodyPr>
          <a:lstStyle/>
          <a:p>
            <a:r>
              <a:rPr kumimoji="1" lang="ja-JP" altLang="en-US" sz="1050" b="1" dirty="0">
                <a:solidFill>
                  <a:srgbClr val="20232A"/>
                </a:solidFill>
              </a:rPr>
              <a:t>コサイン類似度の変化と</a:t>
            </a:r>
            <a:br>
              <a:rPr kumimoji="1" lang="en-US" altLang="ja-JP" sz="1050" b="1" dirty="0">
                <a:solidFill>
                  <a:srgbClr val="20232A"/>
                </a:solidFill>
              </a:rPr>
            </a:br>
            <a:r>
              <a:rPr kumimoji="1" lang="ja-JP" altLang="en-US" sz="1050" b="1" dirty="0">
                <a:solidFill>
                  <a:srgbClr val="20232A"/>
                </a:solidFill>
              </a:rPr>
              <a:t>クラスタ数の推移</a:t>
            </a:r>
          </a:p>
        </p:txBody>
      </p:sp>
      <p:sp>
        <p:nvSpPr>
          <p:cNvPr id="23" name="Google Shape;641;p74">
            <a:extLst>
              <a:ext uri="{FF2B5EF4-FFF2-40B4-BE49-F238E27FC236}">
                <a16:creationId xmlns:a16="http://schemas.microsoft.com/office/drawing/2014/main" id="{2C58C29E-BDD8-3A3B-A2A9-321A28BF7D2B}"/>
              </a:ext>
            </a:extLst>
          </p:cNvPr>
          <p:cNvSpPr txBox="1">
            <a:spLocks/>
          </p:cNvSpPr>
          <p:nvPr/>
        </p:nvSpPr>
        <p:spPr>
          <a:xfrm>
            <a:off x="4677675" y="2565480"/>
            <a:ext cx="2925821"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Wingdings" panose="05000000000000000000" pitchFamily="2" charset="2"/>
              <a:buChar char="n"/>
            </a:pPr>
            <a:r>
              <a:rPr lang="ja-JP" altLang="en-US" b="1" dirty="0">
                <a:solidFill>
                  <a:srgbClr val="D4DDE1"/>
                </a:solidFill>
              </a:rPr>
              <a:t>声優の傾向をカテゴライズ</a:t>
            </a:r>
          </a:p>
          <a:p>
            <a:pPr marL="285750" indent="-285750">
              <a:buClr>
                <a:schemeClr val="dk1"/>
              </a:buClr>
              <a:buSzPts val="1100"/>
              <a:buFont typeface="Wingdings" panose="05000000000000000000" pitchFamily="2" charset="2"/>
              <a:buChar char="n"/>
            </a:pPr>
            <a:r>
              <a:rPr lang="ja-JP" altLang="en-US" b="1" dirty="0">
                <a:solidFill>
                  <a:srgbClr val="D4DDE1"/>
                </a:solidFill>
              </a:rPr>
              <a:t>配役や演技の類似性を可視化</a:t>
            </a:r>
            <a:endParaRPr lang="en-US" altLang="ja-JP" b="1" dirty="0">
              <a:solidFill>
                <a:srgbClr val="D4DDE1"/>
              </a:solidFill>
            </a:endParaRPr>
          </a:p>
          <a:p>
            <a:pPr marL="742950" lvl="1" indent="-285750">
              <a:buClr>
                <a:srgbClr val="D4DDE1"/>
              </a:buClr>
              <a:buSzPts val="1100"/>
              <a:buFont typeface="Wingdings" panose="05000000000000000000" pitchFamily="2" charset="2"/>
              <a:buChar char="ü"/>
            </a:pPr>
            <a:r>
              <a:rPr lang="en-US" altLang="ja-JP" dirty="0">
                <a:solidFill>
                  <a:srgbClr val="A01D26"/>
                </a:solidFill>
              </a:rPr>
              <a:t>Louvain</a:t>
            </a:r>
            <a:r>
              <a:rPr lang="ja-JP" altLang="en-US" dirty="0">
                <a:solidFill>
                  <a:srgbClr val="A01D26"/>
                </a:solidFill>
              </a:rPr>
              <a:t>法</a:t>
            </a:r>
            <a:br>
              <a:rPr lang="en-US" altLang="ja-JP" dirty="0">
                <a:solidFill>
                  <a:srgbClr val="D4DDE1"/>
                </a:solidFill>
              </a:rPr>
            </a:br>
            <a:r>
              <a:rPr lang="ja-JP" altLang="en-US" sz="1100" dirty="0">
                <a:solidFill>
                  <a:srgbClr val="D4DDE1"/>
                </a:solidFill>
              </a:rPr>
              <a:t>ネットワーク構造から自動的に</a:t>
            </a:r>
            <a:br>
              <a:rPr lang="en-US" altLang="ja-JP" sz="1100" dirty="0">
                <a:solidFill>
                  <a:srgbClr val="D4DDE1"/>
                </a:solidFill>
              </a:rPr>
            </a:br>
            <a:r>
              <a:rPr lang="ja-JP" altLang="en-US" sz="1100" dirty="0">
                <a:solidFill>
                  <a:srgbClr val="D4DDE1"/>
                </a:solidFill>
              </a:rPr>
              <a:t>適切なクラスタ数を検出</a:t>
            </a:r>
            <a:endParaRPr lang="ja-JP" altLang="en-US" dirty="0">
              <a:solidFill>
                <a:srgbClr val="D4DDE1"/>
              </a:solidFill>
            </a:endParaRPr>
          </a:p>
        </p:txBody>
      </p:sp>
      <p:sp>
        <p:nvSpPr>
          <p:cNvPr id="26" name="吹き出し: 円形 25">
            <a:extLst>
              <a:ext uri="{FF2B5EF4-FFF2-40B4-BE49-F238E27FC236}">
                <a16:creationId xmlns:a16="http://schemas.microsoft.com/office/drawing/2014/main" id="{9277C717-6F1B-3776-CB08-C76B2253AB17}"/>
              </a:ext>
            </a:extLst>
          </p:cNvPr>
          <p:cNvSpPr/>
          <p:nvPr/>
        </p:nvSpPr>
        <p:spPr>
          <a:xfrm>
            <a:off x="6810865" y="3861468"/>
            <a:ext cx="1784974" cy="574220"/>
          </a:xfrm>
          <a:prstGeom prst="wedgeEllipseCallout">
            <a:avLst>
              <a:gd name="adj1" fmla="val -26257"/>
              <a:gd name="adj2" fmla="val -80329"/>
            </a:avLst>
          </a:prstGeom>
          <a:solidFill>
            <a:srgbClr val="F4F4EF"/>
          </a:solidFill>
          <a:ln>
            <a:solidFill>
              <a:srgbClr val="A01D2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b="1" dirty="0">
              <a:solidFill>
                <a:srgbClr val="2D3033"/>
              </a:solidFill>
            </a:endParaRPr>
          </a:p>
        </p:txBody>
      </p:sp>
      <p:sp>
        <p:nvSpPr>
          <p:cNvPr id="27" name="テキスト ボックス 26">
            <a:extLst>
              <a:ext uri="{FF2B5EF4-FFF2-40B4-BE49-F238E27FC236}">
                <a16:creationId xmlns:a16="http://schemas.microsoft.com/office/drawing/2014/main" id="{ACB2DBE8-5CDE-E3F2-BD70-7F6E7EA2542F}"/>
              </a:ext>
            </a:extLst>
          </p:cNvPr>
          <p:cNvSpPr txBox="1"/>
          <p:nvPr/>
        </p:nvSpPr>
        <p:spPr>
          <a:xfrm>
            <a:off x="6914439" y="3898062"/>
            <a:ext cx="1864954" cy="461665"/>
          </a:xfrm>
          <a:prstGeom prst="rect">
            <a:avLst/>
          </a:prstGeom>
          <a:noFill/>
        </p:spPr>
        <p:txBody>
          <a:bodyPr wrap="square" rtlCol="0">
            <a:spAutoFit/>
          </a:bodyPr>
          <a:lstStyle/>
          <a:p>
            <a:r>
              <a:rPr lang="en-US" altLang="ja-JP" sz="1200" b="1" dirty="0">
                <a:solidFill>
                  <a:srgbClr val="2D3033"/>
                </a:solidFill>
              </a:rPr>
              <a:t>cos</a:t>
            </a:r>
            <a:r>
              <a:rPr lang="ja-JP" altLang="en-US" sz="1200" b="1" dirty="0">
                <a:solidFill>
                  <a:srgbClr val="2D3033"/>
                </a:solidFill>
              </a:rPr>
              <a:t>類似度が</a:t>
            </a:r>
            <a:r>
              <a:rPr kumimoji="1" lang="en-US" altLang="ja-JP" sz="1200" b="1" dirty="0">
                <a:solidFill>
                  <a:srgbClr val="2D3033"/>
                </a:solidFill>
              </a:rPr>
              <a:t>0.25</a:t>
            </a:r>
            <a:r>
              <a:rPr kumimoji="1" lang="ja-JP" altLang="en-US" sz="1200" b="1" dirty="0">
                <a:solidFill>
                  <a:srgbClr val="2D3033"/>
                </a:solidFill>
              </a:rPr>
              <a:t>で</a:t>
            </a:r>
            <a:br>
              <a:rPr kumimoji="1" lang="en-US" altLang="ja-JP" sz="1200" b="1" dirty="0">
                <a:solidFill>
                  <a:srgbClr val="2D3033"/>
                </a:solidFill>
              </a:rPr>
            </a:br>
            <a:r>
              <a:rPr kumimoji="1" lang="ja-JP" altLang="en-US" sz="1200" b="1" dirty="0">
                <a:solidFill>
                  <a:srgbClr val="2D3033"/>
                </a:solidFill>
              </a:rPr>
              <a:t>クラスタ数が最多</a:t>
            </a:r>
          </a:p>
        </p:txBody>
      </p:sp>
      <p:grpSp>
        <p:nvGrpSpPr>
          <p:cNvPr id="30" name="Google Shape;8402;p146">
            <a:extLst>
              <a:ext uri="{FF2B5EF4-FFF2-40B4-BE49-F238E27FC236}">
                <a16:creationId xmlns:a16="http://schemas.microsoft.com/office/drawing/2014/main" id="{A6DCC680-C0A8-431D-D9C3-4D9A72CC7234}"/>
              </a:ext>
            </a:extLst>
          </p:cNvPr>
          <p:cNvGrpSpPr/>
          <p:nvPr/>
        </p:nvGrpSpPr>
        <p:grpSpPr>
          <a:xfrm>
            <a:off x="1154622" y="3826039"/>
            <a:ext cx="646806" cy="645077"/>
            <a:chOff x="-46779100" y="3938500"/>
            <a:chExt cx="299325" cy="298525"/>
          </a:xfrm>
        </p:grpSpPr>
        <p:sp>
          <p:nvSpPr>
            <p:cNvPr id="31" name="Google Shape;8403;p146">
              <a:extLst>
                <a:ext uri="{FF2B5EF4-FFF2-40B4-BE49-F238E27FC236}">
                  <a16:creationId xmlns:a16="http://schemas.microsoft.com/office/drawing/2014/main" id="{2B6E90E8-2339-51CD-61BC-0F8CDE10370D}"/>
                </a:ext>
              </a:extLst>
            </p:cNvPr>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04;p146">
              <a:extLst>
                <a:ext uri="{FF2B5EF4-FFF2-40B4-BE49-F238E27FC236}">
                  <a16:creationId xmlns:a16="http://schemas.microsoft.com/office/drawing/2014/main" id="{8BCDB59C-5B60-5176-82F0-8FA932293079}"/>
                </a:ext>
              </a:extLst>
            </p:cNvPr>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楕円 32">
            <a:extLst>
              <a:ext uri="{FF2B5EF4-FFF2-40B4-BE49-F238E27FC236}">
                <a16:creationId xmlns:a16="http://schemas.microsoft.com/office/drawing/2014/main" id="{E5124AC1-6263-D630-5049-7A0A5F12A2E5}"/>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4" name="正方形/長方形 33">
            <a:extLst>
              <a:ext uri="{FF2B5EF4-FFF2-40B4-BE49-F238E27FC236}">
                <a16:creationId xmlns:a16="http://schemas.microsoft.com/office/drawing/2014/main" id="{0D96FF58-A052-90E0-8CD7-633A90E36260}"/>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35" name="楕円 34">
            <a:extLst>
              <a:ext uri="{FF2B5EF4-FFF2-40B4-BE49-F238E27FC236}">
                <a16:creationId xmlns:a16="http://schemas.microsoft.com/office/drawing/2014/main" id="{69F07340-0ECD-9B50-2931-E500B98CEE39}"/>
              </a:ext>
            </a:extLst>
          </p:cNvPr>
          <p:cNvSpPr/>
          <p:nvPr/>
        </p:nvSpPr>
        <p:spPr>
          <a:xfrm>
            <a:off x="2743629" y="195845"/>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E5CED8DA-E216-E819-DC2D-C521D944E821}"/>
              </a:ext>
            </a:extLst>
          </p:cNvPr>
          <p:cNvSpPr/>
          <p:nvPr/>
        </p:nvSpPr>
        <p:spPr>
          <a:xfrm>
            <a:off x="2902973" y="132492"/>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37" name="楕円 36">
            <a:extLst>
              <a:ext uri="{FF2B5EF4-FFF2-40B4-BE49-F238E27FC236}">
                <a16:creationId xmlns:a16="http://schemas.microsoft.com/office/drawing/2014/main" id="{7648D921-B6E9-7AA6-4614-3E61CD869A68}"/>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a:extLst>
              <a:ext uri="{FF2B5EF4-FFF2-40B4-BE49-F238E27FC236}">
                <a16:creationId xmlns:a16="http://schemas.microsoft.com/office/drawing/2014/main" id="{B5B567B7-1B53-5BBC-89E3-9703716B7E15}"/>
              </a:ext>
            </a:extLst>
          </p:cNvPr>
          <p:cNvSpPr/>
          <p:nvPr/>
        </p:nvSpPr>
        <p:spPr>
          <a:xfrm>
            <a:off x="4970321" y="12650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39" name="楕円 38">
            <a:extLst>
              <a:ext uri="{FF2B5EF4-FFF2-40B4-BE49-F238E27FC236}">
                <a16:creationId xmlns:a16="http://schemas.microsoft.com/office/drawing/2014/main" id="{5119A4C4-74B7-BF63-9A6A-6322C787E1A9}"/>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正方形/長方形 39">
            <a:extLst>
              <a:ext uri="{FF2B5EF4-FFF2-40B4-BE49-F238E27FC236}">
                <a16:creationId xmlns:a16="http://schemas.microsoft.com/office/drawing/2014/main" id="{351FC317-3A4D-C512-451C-DD159BF8247E}"/>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extLst>
      <p:ext uri="{BB962C8B-B14F-4D97-AF65-F5344CB8AC3E}">
        <p14:creationId xmlns:p14="http://schemas.microsoft.com/office/powerpoint/2010/main" val="166986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8" name="図 7">
            <a:extLst>
              <a:ext uri="{FF2B5EF4-FFF2-40B4-BE49-F238E27FC236}">
                <a16:creationId xmlns:a16="http://schemas.microsoft.com/office/drawing/2014/main" id="{2E534809-F93B-5B23-3217-322247DAC3DE}"/>
              </a:ext>
            </a:extLst>
          </p:cNvPr>
          <p:cNvPicPr>
            <a:picLocks noChangeAspect="1"/>
          </p:cNvPicPr>
          <p:nvPr/>
        </p:nvPicPr>
        <p:blipFill>
          <a:blip r:embed="rId3">
            <a:clrChange>
              <a:clrFrom>
                <a:srgbClr val="FFFFFF"/>
              </a:clrFrom>
              <a:clrTo>
                <a:srgbClr val="FFFFFF">
                  <a:alpha val="0"/>
                </a:srgbClr>
              </a:clrTo>
            </a:clrChange>
            <a:alphaModFix amt="50000"/>
          </a:blip>
          <a:srcRect t="3799" b="9994"/>
          <a:stretch/>
        </p:blipFill>
        <p:spPr>
          <a:xfrm>
            <a:off x="639034" y="600574"/>
            <a:ext cx="8227007" cy="4567545"/>
          </a:xfrm>
          <a:prstGeom prst="rect">
            <a:avLst/>
          </a:prstGeom>
        </p:spPr>
      </p:pic>
      <p:sp>
        <p:nvSpPr>
          <p:cNvPr id="15" name="テキスト ボックス 14">
            <a:extLst>
              <a:ext uri="{FF2B5EF4-FFF2-40B4-BE49-F238E27FC236}">
                <a16:creationId xmlns:a16="http://schemas.microsoft.com/office/drawing/2014/main" id="{FC313653-C8D3-9F54-6E06-15B0BD2C1A0E}"/>
              </a:ext>
            </a:extLst>
          </p:cNvPr>
          <p:cNvSpPr txBox="1"/>
          <p:nvPr/>
        </p:nvSpPr>
        <p:spPr>
          <a:xfrm>
            <a:off x="121539" y="97918"/>
            <a:ext cx="3676570" cy="2403101"/>
          </a:xfrm>
          <a:prstGeom prst="rect">
            <a:avLst/>
          </a:prstGeom>
        </p:spPr>
        <p:txBody>
          <a:bodyPr vert="horz" lIns="68580" tIns="34290" rIns="68580" bIns="34290" rtlCol="0" anchor="b">
            <a:normAutofit/>
          </a:bodyPr>
          <a:lstStyle/>
          <a:p>
            <a:pPr>
              <a:lnSpc>
                <a:spcPct val="90000"/>
              </a:lnSpc>
              <a:spcBef>
                <a:spcPct val="0"/>
              </a:spcBef>
              <a:spcAft>
                <a:spcPts val="450"/>
              </a:spcAft>
            </a:pPr>
            <a:endParaRPr kumimoji="1" lang="ja-JP" altLang="en-US" sz="3600" b="1" dirty="0">
              <a:solidFill>
                <a:schemeClr val="bg1"/>
              </a:solidFill>
              <a:latin typeface="+mj-lt"/>
              <a:ea typeface="+mj-ea"/>
              <a:cs typeface="+mj-cs"/>
            </a:endParaRPr>
          </a:p>
        </p:txBody>
      </p:sp>
      <p:sp>
        <p:nvSpPr>
          <p:cNvPr id="9" name="テキスト ボックス 8">
            <a:extLst>
              <a:ext uri="{FF2B5EF4-FFF2-40B4-BE49-F238E27FC236}">
                <a16:creationId xmlns:a16="http://schemas.microsoft.com/office/drawing/2014/main" id="{8E43ADB7-3459-A0FF-1FB1-CC579FDF9358}"/>
              </a:ext>
            </a:extLst>
          </p:cNvPr>
          <p:cNvSpPr txBox="1"/>
          <p:nvPr/>
        </p:nvSpPr>
        <p:spPr>
          <a:xfrm>
            <a:off x="6649810" y="4866501"/>
            <a:ext cx="2835049" cy="253916"/>
          </a:xfrm>
          <a:prstGeom prst="rect">
            <a:avLst/>
          </a:prstGeom>
          <a:noFill/>
        </p:spPr>
        <p:txBody>
          <a:bodyPr wrap="square" rtlCol="0">
            <a:spAutoFit/>
          </a:bodyPr>
          <a:lstStyle/>
          <a:p>
            <a:r>
              <a:rPr lang="en-US" altLang="ja-JP" sz="1050" dirty="0">
                <a:solidFill>
                  <a:srgbClr val="CDCDCD"/>
                </a:solidFill>
                <a:latin typeface="Noto Sans JP"/>
              </a:rPr>
              <a:t>©</a:t>
            </a:r>
            <a:r>
              <a:rPr lang="ja-JP" altLang="en-US" sz="1050" dirty="0">
                <a:solidFill>
                  <a:srgbClr val="CDCDCD"/>
                </a:solidFill>
                <a:latin typeface="Noto Sans JP"/>
              </a:rPr>
              <a:t>バード・スタジオ</a:t>
            </a:r>
            <a:r>
              <a:rPr lang="en-US" altLang="ja-JP" sz="1050" dirty="0">
                <a:solidFill>
                  <a:srgbClr val="CDCDCD"/>
                </a:solidFill>
                <a:latin typeface="Noto Sans JP"/>
              </a:rPr>
              <a:t>/</a:t>
            </a:r>
            <a:r>
              <a:rPr lang="ja-JP" altLang="en-US" sz="1050" dirty="0">
                <a:solidFill>
                  <a:srgbClr val="CDCDCD"/>
                </a:solidFill>
                <a:latin typeface="Noto Sans JP"/>
              </a:rPr>
              <a:t>集英社</a:t>
            </a:r>
            <a:endParaRPr kumimoji="1" lang="ja-JP" altLang="en-US" sz="1050" dirty="0"/>
          </a:p>
        </p:txBody>
      </p:sp>
      <p:sp>
        <p:nvSpPr>
          <p:cNvPr id="7" name="スライド番号プレースホルダー 1">
            <a:extLst>
              <a:ext uri="{FF2B5EF4-FFF2-40B4-BE49-F238E27FC236}">
                <a16:creationId xmlns:a16="http://schemas.microsoft.com/office/drawing/2014/main" id="{449B6097-D8BB-5F00-A956-E3F43A55C424}"/>
              </a:ext>
            </a:extLst>
          </p:cNvPr>
          <p:cNvSpPr txBox="1">
            <a:spLocks/>
          </p:cNvSpPr>
          <p:nvPr/>
        </p:nvSpPr>
        <p:spPr>
          <a:xfrm>
            <a:off x="8610600" y="6356350"/>
            <a:ext cx="2743200" cy="365125"/>
          </a:xfrm>
          <a:prstGeom prst="rect">
            <a:avLst/>
          </a:prstGeom>
        </p:spPr>
        <p:txBody>
          <a:bodyPr vert="horz" lIns="91440" tIns="45720" rIns="91440" bIns="45720" rtlCol="0" anchor="ctr"/>
          <a:lstStyle>
            <a:defPPr marR="0" lvl="0" algn="l" rtl="0">
              <a:lnSpc>
                <a:spcPct val="100000"/>
              </a:lnSpc>
              <a:spcBef>
                <a:spcPts val="0"/>
              </a:spcBef>
              <a:spcAft>
                <a:spcPts val="0"/>
              </a:spcAft>
              <a:defRPr lang="ja-JP"/>
            </a:defPPr>
            <a:lvl1pPr marL="0" marR="0" lvl="0" algn="r" defTabSz="914400" rtl="0" eaLnBrk="1" latinLnBrk="0" hangingPunct="1">
              <a:lnSpc>
                <a:spcPct val="100000"/>
              </a:lnSpc>
              <a:spcBef>
                <a:spcPts val="0"/>
              </a:spcBef>
              <a:spcAft>
                <a:spcPts val="0"/>
              </a:spcAft>
              <a:buClr>
                <a:srgbClr val="000000"/>
              </a:buClr>
              <a:buFont typeface="Arial"/>
              <a:defRPr kumimoji="1" sz="1200" b="0" i="0" u="none" strike="noStrike" kern="1200" cap="none">
                <a:solidFill>
                  <a:schemeClr val="tx1">
                    <a:tint val="75000"/>
                  </a:schemeClr>
                </a:solidFill>
                <a:latin typeface="+mn-lt"/>
                <a:ea typeface="+mn-ea"/>
                <a:cs typeface="+mn-cs"/>
                <a:sym typeface="Arial"/>
              </a:defRPr>
            </a:lvl1pPr>
            <a:lvl2pPr marL="457200" marR="0" lvl="1"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2pPr>
            <a:lvl3pPr marL="914400" marR="0" lvl="2"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3pPr>
            <a:lvl4pPr marL="1371600" marR="0" lvl="3"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4pPr>
            <a:lvl5pPr marL="1828800" marR="0" lvl="4"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5pPr>
            <a:lvl6pPr marL="2286000" marR="0" lvl="5"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6pPr>
            <a:lvl7pPr marL="2743200" marR="0" lvl="6"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7pPr>
            <a:lvl8pPr marL="3200400" marR="0" lvl="7"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8pPr>
            <a:lvl9pPr marL="3657600" marR="0" lvl="8" algn="l" defTabSz="914400" rtl="0" eaLnBrk="1" latinLnBrk="0" hangingPunct="1">
              <a:lnSpc>
                <a:spcPct val="100000"/>
              </a:lnSpc>
              <a:spcBef>
                <a:spcPts val="0"/>
              </a:spcBef>
              <a:spcAft>
                <a:spcPts val="0"/>
              </a:spcAft>
              <a:buClr>
                <a:srgbClr val="000000"/>
              </a:buClr>
              <a:buFont typeface="Arial"/>
              <a:defRPr kumimoji="1" sz="1800" b="0" i="0" u="none" strike="noStrike" kern="1200" cap="none">
                <a:solidFill>
                  <a:schemeClr val="tx1"/>
                </a:solidFill>
                <a:latin typeface="+mn-lt"/>
                <a:ea typeface="+mn-ea"/>
                <a:cs typeface="+mn-cs"/>
                <a:sym typeface="Arial"/>
              </a:defRPr>
            </a:lvl9pPr>
          </a:lstStyle>
          <a:p>
            <a:fld id="{BDD03FA9-7485-40BC-99C5-E742764A264C}" type="slidenum">
              <a:rPr lang="ja-JP" altLang="en-US" smtClean="0"/>
              <a:pPr/>
              <a:t>15</a:t>
            </a:fld>
            <a:endParaRPr lang="ja-JP" altLang="en-US"/>
          </a:p>
        </p:txBody>
      </p:sp>
      <p:sp>
        <p:nvSpPr>
          <p:cNvPr id="10" name="テキスト ボックス 9">
            <a:extLst>
              <a:ext uri="{FF2B5EF4-FFF2-40B4-BE49-F238E27FC236}">
                <a16:creationId xmlns:a16="http://schemas.microsoft.com/office/drawing/2014/main" id="{366D08EA-BC21-E3E4-6EDC-8BCB6F617729}"/>
              </a:ext>
            </a:extLst>
          </p:cNvPr>
          <p:cNvSpPr txBox="1"/>
          <p:nvPr/>
        </p:nvSpPr>
        <p:spPr>
          <a:xfrm>
            <a:off x="1250219" y="556585"/>
            <a:ext cx="6858000" cy="742883"/>
          </a:xfrm>
          <a:prstGeom prst="rect">
            <a:avLst/>
          </a:prstGeom>
          <a:solidFill>
            <a:srgbClr val="20232A"/>
          </a:solidFill>
          <a:ln w="28575">
            <a:solidFill>
              <a:srgbClr val="A01D26"/>
            </a:solidFill>
          </a:ln>
        </p:spPr>
        <p:txBody>
          <a:bodyPr vert="horz" lIns="68580" tIns="34290" rIns="68580" bIns="34290" rtlCol="0" anchor="b">
            <a:normAutofit/>
          </a:bodyPr>
          <a:lstStyle/>
          <a:p>
            <a:pPr algn="ctr">
              <a:lnSpc>
                <a:spcPct val="90000"/>
              </a:lnSpc>
              <a:spcBef>
                <a:spcPct val="0"/>
              </a:spcBef>
              <a:spcAft>
                <a:spcPts val="450"/>
              </a:spcAft>
            </a:pPr>
            <a:r>
              <a:rPr kumimoji="1" lang="ja-JP" altLang="en-US" sz="3600" u="sng" dirty="0">
                <a:solidFill>
                  <a:srgbClr val="D4DDE1"/>
                </a:solidFill>
                <a:latin typeface="+mn-ea"/>
                <a:cs typeface="+mj-cs"/>
              </a:rPr>
              <a:t>具体的な分析と考察</a:t>
            </a:r>
            <a:endParaRPr kumimoji="1" lang="en-US" altLang="ja-JP" sz="3600" u="sng" dirty="0">
              <a:solidFill>
                <a:srgbClr val="D4DDE1"/>
              </a:solidFill>
              <a:latin typeface="+mn-ea"/>
              <a:cs typeface="+mj-cs"/>
            </a:endParaRPr>
          </a:p>
        </p:txBody>
      </p:sp>
      <p:sp>
        <p:nvSpPr>
          <p:cNvPr id="37" name="正方形/長方形 36">
            <a:extLst>
              <a:ext uri="{FF2B5EF4-FFF2-40B4-BE49-F238E27FC236}">
                <a16:creationId xmlns:a16="http://schemas.microsoft.com/office/drawing/2014/main" id="{7F8953BE-39A7-67C6-E92B-8F2A4586F46D}"/>
              </a:ext>
            </a:extLst>
          </p:cNvPr>
          <p:cNvSpPr/>
          <p:nvPr/>
        </p:nvSpPr>
        <p:spPr>
          <a:xfrm>
            <a:off x="907188" y="1808803"/>
            <a:ext cx="7480658" cy="2916663"/>
          </a:xfrm>
          <a:prstGeom prst="rect">
            <a:avLst/>
          </a:prstGeom>
          <a:solidFill>
            <a:srgbClr val="20232A"/>
          </a:solidFill>
          <a:ln w="28575">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4" name="Google Shape;494;p61"/>
          <p:cNvSpPr txBox="1">
            <a:spLocks noGrp="1"/>
          </p:cNvSpPr>
          <p:nvPr>
            <p:ph type="title"/>
          </p:nvPr>
        </p:nvSpPr>
        <p:spPr>
          <a:xfrm>
            <a:off x="1033347" y="1440503"/>
            <a:ext cx="4807798" cy="432735"/>
          </a:xfrm>
          <a:prstGeom prst="rect">
            <a:avLst/>
          </a:prstGeom>
          <a:solidFill>
            <a:srgbClr val="20232A"/>
          </a:solidFill>
        </p:spPr>
        <p:txBody>
          <a:bodyPr spcFirstLastPara="1" wrap="square" lIns="91425" tIns="91425" rIns="91425" bIns="91425" anchor="t" anchorCtr="0">
            <a:noAutofit/>
          </a:bodyPr>
          <a:lstStyle/>
          <a:p>
            <a:pPr marL="0" lvl="0" indent="0" algn="l" rtl="0">
              <a:spcBef>
                <a:spcPts val="0"/>
              </a:spcBef>
              <a:spcAft>
                <a:spcPts val="0"/>
              </a:spcAft>
              <a:buNone/>
            </a:pPr>
            <a:r>
              <a:rPr lang="ja-JP" altLang="en-US" u="sng" dirty="0"/>
              <a:t>各手法での分析結果と考察</a:t>
            </a:r>
            <a:endParaRPr u="sng" dirty="0"/>
          </a:p>
        </p:txBody>
      </p:sp>
      <p:sp>
        <p:nvSpPr>
          <p:cNvPr id="3" name="Google Shape;503;p61">
            <a:extLst>
              <a:ext uri="{FF2B5EF4-FFF2-40B4-BE49-F238E27FC236}">
                <a16:creationId xmlns:a16="http://schemas.microsoft.com/office/drawing/2014/main" id="{F6842995-65A0-42F7-8AD0-9AE9C7AA8691}"/>
              </a:ext>
            </a:extLst>
          </p:cNvPr>
          <p:cNvSpPr txBox="1">
            <a:spLocks/>
          </p:cNvSpPr>
          <p:nvPr/>
        </p:nvSpPr>
        <p:spPr>
          <a:xfrm>
            <a:off x="2184272" y="1931157"/>
            <a:ext cx="1039200" cy="667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ja-JP" sz="3600" dirty="0">
                <a:solidFill>
                  <a:srgbClr val="ACBEBE"/>
                </a:solidFill>
              </a:rPr>
              <a:t>01</a:t>
            </a:r>
            <a:endParaRPr lang="en" sz="3600" dirty="0">
              <a:solidFill>
                <a:srgbClr val="ACBEBE"/>
              </a:solidFill>
            </a:endParaRPr>
          </a:p>
        </p:txBody>
      </p:sp>
      <p:sp>
        <p:nvSpPr>
          <p:cNvPr id="4" name="Google Shape;495;p61">
            <a:extLst>
              <a:ext uri="{FF2B5EF4-FFF2-40B4-BE49-F238E27FC236}">
                <a16:creationId xmlns:a16="http://schemas.microsoft.com/office/drawing/2014/main" id="{54EBCEB5-85BA-8536-276C-2798362E85F0}"/>
              </a:ext>
            </a:extLst>
          </p:cNvPr>
          <p:cNvSpPr txBox="1">
            <a:spLocks/>
          </p:cNvSpPr>
          <p:nvPr/>
        </p:nvSpPr>
        <p:spPr>
          <a:xfrm>
            <a:off x="795751" y="4170971"/>
            <a:ext cx="3900574"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ja-JP" altLang="en-US" dirty="0">
                <a:solidFill>
                  <a:srgbClr val="F4F4EF"/>
                </a:solidFill>
              </a:rPr>
              <a:t>クラスタリング分析</a:t>
            </a:r>
          </a:p>
        </p:txBody>
      </p:sp>
      <p:sp>
        <p:nvSpPr>
          <p:cNvPr id="5" name="Google Shape;503;p61">
            <a:extLst>
              <a:ext uri="{FF2B5EF4-FFF2-40B4-BE49-F238E27FC236}">
                <a16:creationId xmlns:a16="http://schemas.microsoft.com/office/drawing/2014/main" id="{95191297-DE37-2246-973D-0956BC789366}"/>
              </a:ext>
            </a:extLst>
          </p:cNvPr>
          <p:cNvSpPr txBox="1">
            <a:spLocks/>
          </p:cNvSpPr>
          <p:nvPr/>
        </p:nvSpPr>
        <p:spPr>
          <a:xfrm>
            <a:off x="2184272" y="3428946"/>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03</a:t>
            </a:r>
          </a:p>
        </p:txBody>
      </p:sp>
      <p:sp>
        <p:nvSpPr>
          <p:cNvPr id="11" name="Google Shape;495;p61">
            <a:extLst>
              <a:ext uri="{FF2B5EF4-FFF2-40B4-BE49-F238E27FC236}">
                <a16:creationId xmlns:a16="http://schemas.microsoft.com/office/drawing/2014/main" id="{04062F75-7DF1-967A-67BD-590B0BC0CDE2}"/>
              </a:ext>
            </a:extLst>
          </p:cNvPr>
          <p:cNvSpPr txBox="1">
            <a:spLocks/>
          </p:cNvSpPr>
          <p:nvPr/>
        </p:nvSpPr>
        <p:spPr>
          <a:xfrm>
            <a:off x="4701913" y="2678432"/>
            <a:ext cx="3479508"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ja-JP" altLang="en-US" dirty="0">
                <a:solidFill>
                  <a:srgbClr val="F4F4EF"/>
                </a:solidFill>
              </a:rPr>
              <a:t>固有ベクトル</a:t>
            </a:r>
            <a:br>
              <a:rPr lang="en-US" altLang="ja-JP" dirty="0">
                <a:solidFill>
                  <a:srgbClr val="F4F4EF"/>
                </a:solidFill>
              </a:rPr>
            </a:br>
            <a:r>
              <a:rPr lang="ja-JP" altLang="en-US" dirty="0">
                <a:solidFill>
                  <a:srgbClr val="F4F4EF"/>
                </a:solidFill>
              </a:rPr>
              <a:t>中心性で可視化</a:t>
            </a:r>
          </a:p>
        </p:txBody>
      </p:sp>
      <p:sp>
        <p:nvSpPr>
          <p:cNvPr id="12" name="Google Shape;503;p61">
            <a:extLst>
              <a:ext uri="{FF2B5EF4-FFF2-40B4-BE49-F238E27FC236}">
                <a16:creationId xmlns:a16="http://schemas.microsoft.com/office/drawing/2014/main" id="{85397859-B7B3-7C0D-4E94-1B60FD97CF07}"/>
              </a:ext>
            </a:extLst>
          </p:cNvPr>
          <p:cNvSpPr txBox="1">
            <a:spLocks/>
          </p:cNvSpPr>
          <p:nvPr/>
        </p:nvSpPr>
        <p:spPr>
          <a:xfrm>
            <a:off x="5916772" y="1922422"/>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02</a:t>
            </a:r>
          </a:p>
        </p:txBody>
      </p:sp>
      <p:sp>
        <p:nvSpPr>
          <p:cNvPr id="13" name="Google Shape;495;p61">
            <a:extLst>
              <a:ext uri="{FF2B5EF4-FFF2-40B4-BE49-F238E27FC236}">
                <a16:creationId xmlns:a16="http://schemas.microsoft.com/office/drawing/2014/main" id="{BE263F05-CF85-D646-C28A-B36A20BFE76C}"/>
              </a:ext>
            </a:extLst>
          </p:cNvPr>
          <p:cNvSpPr txBox="1">
            <a:spLocks/>
          </p:cNvSpPr>
          <p:nvPr/>
        </p:nvSpPr>
        <p:spPr>
          <a:xfrm>
            <a:off x="4491380" y="4170971"/>
            <a:ext cx="3900573"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ja-JP" altLang="en-US" dirty="0">
                <a:solidFill>
                  <a:srgbClr val="F4F4EF"/>
                </a:solidFill>
              </a:rPr>
              <a:t>特性の声優に注目した考察</a:t>
            </a:r>
          </a:p>
        </p:txBody>
      </p:sp>
      <p:sp>
        <p:nvSpPr>
          <p:cNvPr id="14" name="Google Shape;503;p61">
            <a:extLst>
              <a:ext uri="{FF2B5EF4-FFF2-40B4-BE49-F238E27FC236}">
                <a16:creationId xmlns:a16="http://schemas.microsoft.com/office/drawing/2014/main" id="{C3523CD8-DF2F-9B91-0488-C03AC517167B}"/>
              </a:ext>
            </a:extLst>
          </p:cNvPr>
          <p:cNvSpPr txBox="1">
            <a:spLocks/>
          </p:cNvSpPr>
          <p:nvPr/>
        </p:nvSpPr>
        <p:spPr>
          <a:xfrm>
            <a:off x="5962655" y="3460645"/>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04</a:t>
            </a:r>
          </a:p>
        </p:txBody>
      </p:sp>
      <p:sp>
        <p:nvSpPr>
          <p:cNvPr id="16" name="Google Shape;495;p61">
            <a:extLst>
              <a:ext uri="{FF2B5EF4-FFF2-40B4-BE49-F238E27FC236}">
                <a16:creationId xmlns:a16="http://schemas.microsoft.com/office/drawing/2014/main" id="{872308DD-41EB-E4C2-457B-F523CC43F498}"/>
              </a:ext>
            </a:extLst>
          </p:cNvPr>
          <p:cNvSpPr txBox="1">
            <a:spLocks/>
          </p:cNvSpPr>
          <p:nvPr/>
        </p:nvSpPr>
        <p:spPr>
          <a:xfrm>
            <a:off x="1030158" y="2652152"/>
            <a:ext cx="3479508"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ja-JP" altLang="en-US" dirty="0">
                <a:solidFill>
                  <a:srgbClr val="F4F4EF"/>
                </a:solidFill>
              </a:rPr>
              <a:t>次数中心性で可視化</a:t>
            </a:r>
          </a:p>
        </p:txBody>
      </p:sp>
      <p:sp>
        <p:nvSpPr>
          <p:cNvPr id="17" name="楕円 16">
            <a:extLst>
              <a:ext uri="{FF2B5EF4-FFF2-40B4-BE49-F238E27FC236}">
                <a16:creationId xmlns:a16="http://schemas.microsoft.com/office/drawing/2014/main" id="{63A0DF23-7E0E-0C99-5542-C9EE2A6F2082}"/>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8" name="正方形/長方形 17">
            <a:extLst>
              <a:ext uri="{FF2B5EF4-FFF2-40B4-BE49-F238E27FC236}">
                <a16:creationId xmlns:a16="http://schemas.microsoft.com/office/drawing/2014/main" id="{EC2AFB94-E4B4-4DFA-26F5-A9EA138FBF40}"/>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19" name="楕円 18">
            <a:extLst>
              <a:ext uri="{FF2B5EF4-FFF2-40B4-BE49-F238E27FC236}">
                <a16:creationId xmlns:a16="http://schemas.microsoft.com/office/drawing/2014/main" id="{5FDA8070-7D7E-6D82-0808-7DB1810FD480}"/>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0A77CA5-8EAA-570B-502B-13773133F29B}"/>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21" name="楕円 20">
            <a:extLst>
              <a:ext uri="{FF2B5EF4-FFF2-40B4-BE49-F238E27FC236}">
                <a16:creationId xmlns:a16="http://schemas.microsoft.com/office/drawing/2014/main" id="{93332E93-441D-F518-EBC9-E28E8F7CE086}"/>
              </a:ext>
            </a:extLst>
          </p:cNvPr>
          <p:cNvSpPr/>
          <p:nvPr/>
        </p:nvSpPr>
        <p:spPr>
          <a:xfrm>
            <a:off x="4810977"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6FEB3458-3153-6DE7-44F9-33484EEEFFA3}"/>
              </a:ext>
            </a:extLst>
          </p:cNvPr>
          <p:cNvSpPr/>
          <p:nvPr/>
        </p:nvSpPr>
        <p:spPr>
          <a:xfrm>
            <a:off x="4970321" y="12650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23" name="楕円 22">
            <a:extLst>
              <a:ext uri="{FF2B5EF4-FFF2-40B4-BE49-F238E27FC236}">
                <a16:creationId xmlns:a16="http://schemas.microsoft.com/office/drawing/2014/main" id="{CD9CC864-0414-0B31-FBB3-D6FEB526B1F7}"/>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C4F9B7D1-C51B-F3F6-2054-B2A4479C9ED9}"/>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extLst>
      <p:ext uri="{BB962C8B-B14F-4D97-AF65-F5344CB8AC3E}">
        <p14:creationId xmlns:p14="http://schemas.microsoft.com/office/powerpoint/2010/main" val="2647162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88882851-53D3-75F4-51A2-24D31AA12E17}"/>
              </a:ext>
            </a:extLst>
          </p:cNvPr>
          <p:cNvSpPr/>
          <p:nvPr/>
        </p:nvSpPr>
        <p:spPr>
          <a:xfrm>
            <a:off x="0" y="2218051"/>
            <a:ext cx="9144000" cy="2925450"/>
          </a:xfrm>
          <a:prstGeom prst="rect">
            <a:avLst/>
          </a:prstGeom>
          <a:solidFill>
            <a:srgbClr val="D4DDE1"/>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ja-JP" dirty="0"/>
              <a:t>01</a:t>
            </a:r>
            <a:endParaRPr dirty="0"/>
          </a:p>
        </p:txBody>
      </p:sp>
      <p:sp>
        <p:nvSpPr>
          <p:cNvPr id="712" name="Google Shape;712;p82"/>
          <p:cNvSpPr txBox="1">
            <a:spLocks noGrp="1"/>
          </p:cNvSpPr>
          <p:nvPr>
            <p:ph type="subTitle" idx="1"/>
          </p:nvPr>
        </p:nvSpPr>
        <p:spPr>
          <a:xfrm>
            <a:off x="4373850" y="1593150"/>
            <a:ext cx="2475300" cy="62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JP" altLang="en-US" dirty="0"/>
              <a:t>男女の差について</a:t>
            </a:r>
            <a:endParaRPr dirty="0"/>
          </a:p>
        </p:txBody>
      </p:sp>
      <p:sp>
        <p:nvSpPr>
          <p:cNvPr id="2" name="スライド番号プレースホルダー 1">
            <a:extLst>
              <a:ext uri="{FF2B5EF4-FFF2-40B4-BE49-F238E27FC236}">
                <a16:creationId xmlns:a16="http://schemas.microsoft.com/office/drawing/2014/main" id="{EE794EC7-E24F-1535-FB66-CCAB20B6E019}"/>
              </a:ext>
            </a:extLst>
          </p:cNvPr>
          <p:cNvSpPr>
            <a:spLocks noGrp="1"/>
          </p:cNvSpPr>
          <p:nvPr>
            <p:ph type="sldNum" sz="quarter" idx="11"/>
          </p:nvPr>
        </p:nvSpPr>
        <p:spPr/>
        <p:txBody>
          <a:bodyPr/>
          <a:lstStyle/>
          <a:p>
            <a:fld id="{9832A988-06BA-449C-8585-FFF7D8DB6DB9}" type="slidenum">
              <a:rPr kumimoji="1" lang="ja-JP" altLang="en-US" smtClean="0"/>
              <a:t>16</a:t>
            </a:fld>
            <a:endParaRPr kumimoji="1" lang="ja-JP" altLang="en-US" dirty="0"/>
          </a:p>
        </p:txBody>
      </p:sp>
      <p:pic>
        <p:nvPicPr>
          <p:cNvPr id="3" name="図 2" descr="グラフ, 散布図&#10;&#10;自動的に生成された説明">
            <a:extLst>
              <a:ext uri="{FF2B5EF4-FFF2-40B4-BE49-F238E27FC236}">
                <a16:creationId xmlns:a16="http://schemas.microsoft.com/office/drawing/2014/main" id="{C76B7B15-E02D-5A76-D492-2D96FAD8E41D}"/>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4929" t="26920" r="28728" b="18079"/>
          <a:stretch/>
        </p:blipFill>
        <p:spPr>
          <a:xfrm>
            <a:off x="1722113" y="2527137"/>
            <a:ext cx="5699774" cy="2420870"/>
          </a:xfrm>
          <a:prstGeom prst="rect">
            <a:avLst/>
          </a:prstGeom>
        </p:spPr>
      </p:pic>
      <p:sp>
        <p:nvSpPr>
          <p:cNvPr id="50" name="吹き出し: 角を丸めた四角形 49">
            <a:extLst>
              <a:ext uri="{FF2B5EF4-FFF2-40B4-BE49-F238E27FC236}">
                <a16:creationId xmlns:a16="http://schemas.microsoft.com/office/drawing/2014/main" id="{4473E471-C23F-8049-B189-3E68205AB5FC}"/>
              </a:ext>
            </a:extLst>
          </p:cNvPr>
          <p:cNvSpPr/>
          <p:nvPr/>
        </p:nvSpPr>
        <p:spPr>
          <a:xfrm>
            <a:off x="327028" y="2699388"/>
            <a:ext cx="2062194" cy="964391"/>
          </a:xfrm>
          <a:prstGeom prst="wedgeRoundRectCallout">
            <a:avLst>
              <a:gd name="adj1" fmla="val 47737"/>
              <a:gd name="adj2" fmla="val 72369"/>
              <a:gd name="adj3" fmla="val 16667"/>
            </a:avLst>
          </a:prstGeom>
          <a:solidFill>
            <a:srgbClr val="20232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600" b="1" dirty="0">
                <a:solidFill>
                  <a:srgbClr val="D4DDE1"/>
                </a:solidFill>
              </a:rPr>
              <a:t>女性が集まっている</a:t>
            </a:r>
            <a:endParaRPr kumimoji="1" lang="en-US" altLang="ja-JP" sz="1600" b="1" dirty="0">
              <a:solidFill>
                <a:srgbClr val="D4DDE1"/>
              </a:solidFill>
            </a:endParaRPr>
          </a:p>
          <a:p>
            <a:pPr algn="ctr"/>
            <a:r>
              <a:rPr lang="ja-JP" altLang="en-US" sz="1600" b="1" dirty="0">
                <a:solidFill>
                  <a:srgbClr val="D4DDE1"/>
                </a:solidFill>
              </a:rPr>
              <a:t>比較的分散している</a:t>
            </a:r>
            <a:endParaRPr kumimoji="1" lang="ja-JP" altLang="en-US" sz="1100" b="1" dirty="0">
              <a:solidFill>
                <a:srgbClr val="D4DDE1"/>
              </a:solidFill>
            </a:endParaRPr>
          </a:p>
        </p:txBody>
      </p:sp>
      <p:sp>
        <p:nvSpPr>
          <p:cNvPr id="4" name="楕円 3">
            <a:extLst>
              <a:ext uri="{FF2B5EF4-FFF2-40B4-BE49-F238E27FC236}">
                <a16:creationId xmlns:a16="http://schemas.microsoft.com/office/drawing/2014/main" id="{1505F517-3016-1F0E-7D11-665AE3A75178}"/>
              </a:ext>
            </a:extLst>
          </p:cNvPr>
          <p:cNvSpPr/>
          <p:nvPr/>
        </p:nvSpPr>
        <p:spPr>
          <a:xfrm>
            <a:off x="2243966" y="3037956"/>
            <a:ext cx="1850497" cy="1516199"/>
          </a:xfrm>
          <a:prstGeom prst="ellipse">
            <a:avLst/>
          </a:prstGeom>
          <a:noFill/>
          <a:ln w="57150" cap="flat" cmpd="sng" algn="ctr">
            <a:solidFill>
              <a:srgbClr val="A01D26"/>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pic>
        <p:nvPicPr>
          <p:cNvPr id="5" name="図 4" descr="グラフ, 散布図&#10;&#10;自動的に生成された説明">
            <a:extLst>
              <a:ext uri="{FF2B5EF4-FFF2-40B4-BE49-F238E27FC236}">
                <a16:creationId xmlns:a16="http://schemas.microsoft.com/office/drawing/2014/main" id="{22D80F23-18CE-2CC8-1019-470A890768DE}"/>
              </a:ext>
            </a:extLst>
          </p:cNvPr>
          <p:cNvPicPr>
            <a:picLocks noChangeAspect="1"/>
          </p:cNvPicPr>
          <p:nvPr/>
        </p:nvPicPr>
        <p:blipFill rotWithShape="1">
          <a:blip r:embed="rId4">
            <a:extLst>
              <a:ext uri="{28A0092B-C50C-407E-A947-70E740481C1C}">
                <a14:useLocalDpi xmlns:a14="http://schemas.microsoft.com/office/drawing/2010/main" val="0"/>
              </a:ext>
            </a:extLst>
          </a:blip>
          <a:srcRect l="29923" t="24999" r="29922" b="29401"/>
          <a:stretch/>
        </p:blipFill>
        <p:spPr>
          <a:xfrm>
            <a:off x="185679" y="3668931"/>
            <a:ext cx="1792802" cy="1125903"/>
          </a:xfrm>
          <a:prstGeom prst="ellipse">
            <a:avLst/>
          </a:prstGeom>
          <a:ln w="63500" cap="rnd">
            <a:solidFill>
              <a:srgbClr val="A9D18E"/>
            </a:solidFill>
          </a:ln>
          <a:effectLst/>
          <a:scene3d>
            <a:camera prst="orthographicFront"/>
            <a:lightRig rig="contrasting" dir="t">
              <a:rot lat="0" lon="0" rev="3000000"/>
            </a:lightRig>
          </a:scene3d>
          <a:sp3d contourW="7620">
            <a:bevelT w="95250" h="31750"/>
            <a:contourClr>
              <a:srgbClr val="333333"/>
            </a:contourClr>
          </a:sp3d>
        </p:spPr>
      </p:pic>
      <p:sp>
        <p:nvSpPr>
          <p:cNvPr id="7" name="楕円 6">
            <a:extLst>
              <a:ext uri="{FF2B5EF4-FFF2-40B4-BE49-F238E27FC236}">
                <a16:creationId xmlns:a16="http://schemas.microsoft.com/office/drawing/2014/main" id="{989A42F7-2E08-5B86-209F-2149C6A57FDF}"/>
              </a:ext>
            </a:extLst>
          </p:cNvPr>
          <p:cNvSpPr/>
          <p:nvPr/>
        </p:nvSpPr>
        <p:spPr>
          <a:xfrm rot="5400000">
            <a:off x="5606705" y="3415437"/>
            <a:ext cx="1025631" cy="1459258"/>
          </a:xfrm>
          <a:prstGeom prst="ellipse">
            <a:avLst/>
          </a:prstGeom>
          <a:noFill/>
          <a:ln w="57150"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pic>
        <p:nvPicPr>
          <p:cNvPr id="8" name="図 7" descr="散布図&#10;&#10;自動的に生成された説明">
            <a:extLst>
              <a:ext uri="{FF2B5EF4-FFF2-40B4-BE49-F238E27FC236}">
                <a16:creationId xmlns:a16="http://schemas.microsoft.com/office/drawing/2014/main" id="{DB4C7AB0-7C82-5E4F-20AC-93FB8CE8242E}"/>
              </a:ext>
            </a:extLst>
          </p:cNvPr>
          <p:cNvPicPr>
            <a:picLocks noChangeAspect="1"/>
          </p:cNvPicPr>
          <p:nvPr/>
        </p:nvPicPr>
        <p:blipFill rotWithShape="1">
          <a:blip r:embed="rId5">
            <a:extLst>
              <a:ext uri="{28A0092B-C50C-407E-A947-70E740481C1C}">
                <a14:useLocalDpi xmlns:a14="http://schemas.microsoft.com/office/drawing/2010/main" val="0"/>
              </a:ext>
            </a:extLst>
          </a:blip>
          <a:srcRect l="33956" t="39531" r="42607" b="31860"/>
          <a:stretch/>
        </p:blipFill>
        <p:spPr>
          <a:xfrm>
            <a:off x="7053265" y="3566490"/>
            <a:ext cx="1970085" cy="1149784"/>
          </a:xfrm>
          <a:prstGeom prst="ellipse">
            <a:avLst/>
          </a:prstGeom>
          <a:ln w="63500" cap="rnd">
            <a:solidFill>
              <a:schemeClr val="accent1">
                <a:lumMod val="60000"/>
                <a:lumOff val="40000"/>
              </a:schemeClr>
            </a:solidFill>
          </a:ln>
          <a:effectLst/>
        </p:spPr>
      </p:pic>
      <p:sp>
        <p:nvSpPr>
          <p:cNvPr id="9" name="吹き出し: 角を丸めた四角形 8">
            <a:extLst>
              <a:ext uri="{FF2B5EF4-FFF2-40B4-BE49-F238E27FC236}">
                <a16:creationId xmlns:a16="http://schemas.microsoft.com/office/drawing/2014/main" id="{85F6895B-2E39-5541-4EC4-4D7FAF0482D5}"/>
              </a:ext>
            </a:extLst>
          </p:cNvPr>
          <p:cNvSpPr/>
          <p:nvPr/>
        </p:nvSpPr>
        <p:spPr>
          <a:xfrm>
            <a:off x="7033539" y="2615345"/>
            <a:ext cx="1850496" cy="755183"/>
          </a:xfrm>
          <a:prstGeom prst="wedgeRoundRectCallout">
            <a:avLst>
              <a:gd name="adj1" fmla="val -56047"/>
              <a:gd name="adj2" fmla="val 81106"/>
              <a:gd name="adj3" fmla="val 16667"/>
            </a:avLst>
          </a:prstGeom>
          <a:solidFill>
            <a:srgbClr val="20232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b="1" dirty="0">
                <a:solidFill>
                  <a:srgbClr val="D4DDE1"/>
                </a:solidFill>
              </a:rPr>
              <a:t>男性が集まっている</a:t>
            </a:r>
            <a:endParaRPr kumimoji="1" lang="en-US" altLang="ja-JP" b="1" dirty="0">
              <a:solidFill>
                <a:srgbClr val="D4DDE1"/>
              </a:solidFill>
            </a:endParaRPr>
          </a:p>
        </p:txBody>
      </p:sp>
      <p:grpSp>
        <p:nvGrpSpPr>
          <p:cNvPr id="10" name="Google Shape;8067;p145">
            <a:extLst>
              <a:ext uri="{FF2B5EF4-FFF2-40B4-BE49-F238E27FC236}">
                <a16:creationId xmlns:a16="http://schemas.microsoft.com/office/drawing/2014/main" id="{B7FE2A34-6466-98C9-BA12-2D186E96D6A6}"/>
              </a:ext>
            </a:extLst>
          </p:cNvPr>
          <p:cNvGrpSpPr/>
          <p:nvPr/>
        </p:nvGrpSpPr>
        <p:grpSpPr>
          <a:xfrm>
            <a:off x="120650" y="2367165"/>
            <a:ext cx="358099" cy="358099"/>
            <a:chOff x="-57568775" y="3198925"/>
            <a:chExt cx="318225" cy="318225"/>
          </a:xfrm>
          <a:solidFill>
            <a:srgbClr val="A01D26"/>
          </a:solidFill>
        </p:grpSpPr>
        <p:sp>
          <p:nvSpPr>
            <p:cNvPr id="11" name="Google Shape;8068;p145">
              <a:extLst>
                <a:ext uri="{FF2B5EF4-FFF2-40B4-BE49-F238E27FC236}">
                  <a16:creationId xmlns:a16="http://schemas.microsoft.com/office/drawing/2014/main" id="{A1C9CED8-BBE2-C628-25EC-ADC7FB83330E}"/>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069;p145">
              <a:extLst>
                <a:ext uri="{FF2B5EF4-FFF2-40B4-BE49-F238E27FC236}">
                  <a16:creationId xmlns:a16="http://schemas.microsoft.com/office/drawing/2014/main" id="{30E5CFBD-4E11-9C31-5BD4-F0A71524AC91}"/>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070;p145">
              <a:extLst>
                <a:ext uri="{FF2B5EF4-FFF2-40B4-BE49-F238E27FC236}">
                  <a16:creationId xmlns:a16="http://schemas.microsoft.com/office/drawing/2014/main" id="{A1AA242D-58F9-C957-6E4A-7F87A4FA15A6}"/>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71;p145">
              <a:extLst>
                <a:ext uri="{FF2B5EF4-FFF2-40B4-BE49-F238E27FC236}">
                  <a16:creationId xmlns:a16="http://schemas.microsoft.com/office/drawing/2014/main" id="{CEED7959-A1F2-5E5C-D5E9-1B91A2370AF9}"/>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72;p145">
              <a:extLst>
                <a:ext uri="{FF2B5EF4-FFF2-40B4-BE49-F238E27FC236}">
                  <a16:creationId xmlns:a16="http://schemas.microsoft.com/office/drawing/2014/main" id="{2A3C1F50-7DCD-0CBE-3720-ACE71B9AD1C8}"/>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73;p145">
              <a:extLst>
                <a:ext uri="{FF2B5EF4-FFF2-40B4-BE49-F238E27FC236}">
                  <a16:creationId xmlns:a16="http://schemas.microsoft.com/office/drawing/2014/main" id="{20BCD35A-6D79-F40E-65AC-F00025330DD7}"/>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8214;p145">
            <a:extLst>
              <a:ext uri="{FF2B5EF4-FFF2-40B4-BE49-F238E27FC236}">
                <a16:creationId xmlns:a16="http://schemas.microsoft.com/office/drawing/2014/main" id="{EDC11AC3-B110-3D4E-FCA9-5A4DB76DAB68}"/>
              </a:ext>
            </a:extLst>
          </p:cNvPr>
          <p:cNvGrpSpPr/>
          <p:nvPr/>
        </p:nvGrpSpPr>
        <p:grpSpPr>
          <a:xfrm>
            <a:off x="6691819" y="2436295"/>
            <a:ext cx="314662" cy="358099"/>
            <a:chOff x="-54793175" y="3982600"/>
            <a:chExt cx="279625" cy="318225"/>
          </a:xfrm>
          <a:solidFill>
            <a:srgbClr val="20232A"/>
          </a:solidFill>
        </p:grpSpPr>
        <p:sp>
          <p:nvSpPr>
            <p:cNvPr id="18" name="Google Shape;8215;p145">
              <a:extLst>
                <a:ext uri="{FF2B5EF4-FFF2-40B4-BE49-F238E27FC236}">
                  <a16:creationId xmlns:a16="http://schemas.microsoft.com/office/drawing/2014/main" id="{1F49829E-B6B1-EA6D-05D1-D3CD6631461A}"/>
                </a:ext>
              </a:extLst>
            </p:cNvPr>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16;p145">
              <a:extLst>
                <a:ext uri="{FF2B5EF4-FFF2-40B4-BE49-F238E27FC236}">
                  <a16:creationId xmlns:a16="http://schemas.microsoft.com/office/drawing/2014/main" id="{B54CB298-7D7C-F275-D859-29E71739845E}"/>
                </a:ext>
              </a:extLst>
            </p:cNvPr>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17;p145">
              <a:extLst>
                <a:ext uri="{FF2B5EF4-FFF2-40B4-BE49-F238E27FC236}">
                  <a16:creationId xmlns:a16="http://schemas.microsoft.com/office/drawing/2014/main" id="{24099906-1A5F-0FC7-6654-410BD8790F54}"/>
                </a:ext>
              </a:extLst>
            </p:cNvPr>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18;p145">
              <a:extLst>
                <a:ext uri="{FF2B5EF4-FFF2-40B4-BE49-F238E27FC236}">
                  <a16:creationId xmlns:a16="http://schemas.microsoft.com/office/drawing/2014/main" id="{E92064E0-834B-9B86-6C9F-2027ED837B77}"/>
                </a:ext>
              </a:extLst>
            </p:cNvPr>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19;p145">
              <a:extLst>
                <a:ext uri="{FF2B5EF4-FFF2-40B4-BE49-F238E27FC236}">
                  <a16:creationId xmlns:a16="http://schemas.microsoft.com/office/drawing/2014/main" id="{FFF53CED-9003-B6C6-2CB2-22941E295D05}"/>
                </a:ext>
              </a:extLst>
            </p:cNvPr>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20;p145">
              <a:extLst>
                <a:ext uri="{FF2B5EF4-FFF2-40B4-BE49-F238E27FC236}">
                  <a16:creationId xmlns:a16="http://schemas.microsoft.com/office/drawing/2014/main" id="{E1DC637C-7CCA-AFA9-B38D-1EDAE9131231}"/>
                </a:ext>
              </a:extLst>
            </p:cNvPr>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21;p145">
              <a:extLst>
                <a:ext uri="{FF2B5EF4-FFF2-40B4-BE49-F238E27FC236}">
                  <a16:creationId xmlns:a16="http://schemas.microsoft.com/office/drawing/2014/main" id="{2F02DB42-F029-148E-AA3F-CAC42EB68311}"/>
                </a:ext>
              </a:extLst>
            </p:cNvPr>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グループ化 33">
            <a:extLst>
              <a:ext uri="{FF2B5EF4-FFF2-40B4-BE49-F238E27FC236}">
                <a16:creationId xmlns:a16="http://schemas.microsoft.com/office/drawing/2014/main" id="{7DE8FA02-59E0-9021-41E9-C1545ACE42B5}"/>
              </a:ext>
            </a:extLst>
          </p:cNvPr>
          <p:cNvGrpSpPr/>
          <p:nvPr/>
        </p:nvGrpSpPr>
        <p:grpSpPr>
          <a:xfrm>
            <a:off x="7035910" y="1032534"/>
            <a:ext cx="1787542" cy="978969"/>
            <a:chOff x="-355071" y="274225"/>
            <a:chExt cx="3317514" cy="1747372"/>
          </a:xfrm>
        </p:grpSpPr>
        <p:sp>
          <p:nvSpPr>
            <p:cNvPr id="35" name="四角形: 角を丸くする 34">
              <a:extLst>
                <a:ext uri="{FF2B5EF4-FFF2-40B4-BE49-F238E27FC236}">
                  <a16:creationId xmlns:a16="http://schemas.microsoft.com/office/drawing/2014/main" id="{89D82600-1A5C-9C47-A943-FBB936FD9A05}"/>
                </a:ext>
              </a:extLst>
            </p:cNvPr>
            <p:cNvSpPr/>
            <p:nvPr/>
          </p:nvSpPr>
          <p:spPr>
            <a:xfrm>
              <a:off x="-297591" y="274225"/>
              <a:ext cx="3260034" cy="1747372"/>
            </a:xfrm>
            <a:prstGeom prst="roundRect">
              <a:avLst/>
            </a:prstGeom>
            <a:solidFill>
              <a:srgbClr val="D4DD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16">
              <a:extLst>
                <a:ext uri="{FF2B5EF4-FFF2-40B4-BE49-F238E27FC236}">
                  <a16:creationId xmlns:a16="http://schemas.microsoft.com/office/drawing/2014/main" id="{1AD9645B-A02F-5C00-CB4B-8667123D2FFB}"/>
                </a:ext>
              </a:extLst>
            </p:cNvPr>
            <p:cNvSpPr/>
            <p:nvPr/>
          </p:nvSpPr>
          <p:spPr>
            <a:xfrm>
              <a:off x="2234653" y="401669"/>
              <a:ext cx="303608" cy="275544"/>
            </a:xfrm>
            <a:prstGeom prst="ellipse">
              <a:avLst/>
            </a:prstGeom>
            <a:solidFill>
              <a:srgbClr val="C802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17">
              <a:extLst>
                <a:ext uri="{FF2B5EF4-FFF2-40B4-BE49-F238E27FC236}">
                  <a16:creationId xmlns:a16="http://schemas.microsoft.com/office/drawing/2014/main" id="{91BB4892-2B19-839E-2B1B-7FE89DEE207D}"/>
                </a:ext>
              </a:extLst>
            </p:cNvPr>
            <p:cNvSpPr/>
            <p:nvPr/>
          </p:nvSpPr>
          <p:spPr>
            <a:xfrm>
              <a:off x="5683" y="390006"/>
              <a:ext cx="303608" cy="287207"/>
            </a:xfrm>
            <a:prstGeom prst="ellipse">
              <a:avLst/>
            </a:prstGeom>
            <a:solidFill>
              <a:srgbClr val="F8DA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8" name="図 37" descr="散布図&#10;&#10;自動的に生成された説明">
              <a:extLst>
                <a:ext uri="{FF2B5EF4-FFF2-40B4-BE49-F238E27FC236}">
                  <a16:creationId xmlns:a16="http://schemas.microsoft.com/office/drawing/2014/main" id="{415E444A-7471-CC18-DC28-103DF91E89F3}"/>
                </a:ext>
              </a:extLst>
            </p:cNvPr>
            <p:cNvPicPr>
              <a:picLocks noChangeAspect="1"/>
            </p:cNvPicPr>
            <p:nvPr/>
          </p:nvPicPr>
          <p:blipFill rotWithShape="1">
            <a:blip r:embed="rId5">
              <a:extLst>
                <a:ext uri="{28A0092B-C50C-407E-A947-70E740481C1C}">
                  <a14:useLocalDpi xmlns:a14="http://schemas.microsoft.com/office/drawing/2010/main" val="0"/>
                </a:ext>
              </a:extLst>
            </a:blip>
            <a:srcRect l="78298" t="11782" r="19705" b="10876"/>
            <a:stretch/>
          </p:blipFill>
          <p:spPr>
            <a:xfrm rot="5400000">
              <a:off x="1168107" y="-304713"/>
              <a:ext cx="233682" cy="2506626"/>
            </a:xfrm>
            <a:prstGeom prst="rect">
              <a:avLst/>
            </a:prstGeom>
          </p:spPr>
        </p:pic>
        <p:sp>
          <p:nvSpPr>
            <p:cNvPr id="39" name="右矢印 6">
              <a:extLst>
                <a:ext uri="{FF2B5EF4-FFF2-40B4-BE49-F238E27FC236}">
                  <a16:creationId xmlns:a16="http://schemas.microsoft.com/office/drawing/2014/main" id="{86725965-5BAF-A46E-3845-11227DE4AEBF}"/>
                </a:ext>
              </a:extLst>
            </p:cNvPr>
            <p:cNvSpPr/>
            <p:nvPr/>
          </p:nvSpPr>
          <p:spPr>
            <a:xfrm>
              <a:off x="31635" y="1147911"/>
              <a:ext cx="2506626" cy="23368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5D764D00-D522-7720-7957-92CDD4A4416E}"/>
                </a:ext>
              </a:extLst>
            </p:cNvPr>
            <p:cNvSpPr txBox="1"/>
            <p:nvPr/>
          </p:nvSpPr>
          <p:spPr>
            <a:xfrm>
              <a:off x="337157" y="1396853"/>
              <a:ext cx="2008739" cy="549354"/>
            </a:xfrm>
            <a:prstGeom prst="rect">
              <a:avLst/>
            </a:prstGeom>
            <a:noFill/>
          </p:spPr>
          <p:txBody>
            <a:bodyPr wrap="none" rtlCol="0">
              <a:spAutoFit/>
            </a:bodyPr>
            <a:lstStyle/>
            <a:p>
              <a:pPr algn="ctr"/>
              <a:r>
                <a:rPr kumimoji="1" lang="ja-JP" altLang="en-US" b="1" dirty="0"/>
                <a:t>次数中心性</a:t>
              </a:r>
            </a:p>
          </p:txBody>
        </p:sp>
        <p:sp>
          <p:nvSpPr>
            <p:cNvPr id="41" name="スライド番号プレースホルダー 2">
              <a:extLst>
                <a:ext uri="{FF2B5EF4-FFF2-40B4-BE49-F238E27FC236}">
                  <a16:creationId xmlns:a16="http://schemas.microsoft.com/office/drawing/2014/main" id="{AD5E42EA-C65D-C05E-8C4B-D3AC90675C0E}"/>
                </a:ext>
              </a:extLst>
            </p:cNvPr>
            <p:cNvSpPr txBox="1">
              <a:spLocks/>
            </p:cNvSpPr>
            <p:nvPr/>
          </p:nvSpPr>
          <p:spPr>
            <a:xfrm>
              <a:off x="-355071" y="162238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kumimoji="1" lang="ja-JP" altLang="en-US" dirty="0"/>
            </a:p>
          </p:txBody>
        </p:sp>
      </p:grpSp>
      <p:sp>
        <p:nvSpPr>
          <p:cNvPr id="45" name="Google Shape;710;p82">
            <a:extLst>
              <a:ext uri="{FF2B5EF4-FFF2-40B4-BE49-F238E27FC236}">
                <a16:creationId xmlns:a16="http://schemas.microsoft.com/office/drawing/2014/main" id="{72164CC9-6775-BE9D-831C-DDE6D1DEA4D4}"/>
              </a:ext>
            </a:extLst>
          </p:cNvPr>
          <p:cNvSpPr txBox="1">
            <a:spLocks noGrp="1"/>
          </p:cNvSpPr>
          <p:nvPr>
            <p:ph type="title"/>
          </p:nvPr>
        </p:nvSpPr>
        <p:spPr>
          <a:xfrm>
            <a:off x="4017108" y="944250"/>
            <a:ext cx="3175194"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a:t>次数中心性</a:t>
            </a:r>
            <a:endParaRPr dirty="0"/>
          </a:p>
        </p:txBody>
      </p:sp>
      <p:sp>
        <p:nvSpPr>
          <p:cNvPr id="6" name="楕円 5">
            <a:extLst>
              <a:ext uri="{FF2B5EF4-FFF2-40B4-BE49-F238E27FC236}">
                <a16:creationId xmlns:a16="http://schemas.microsoft.com/office/drawing/2014/main" id="{D62B550F-78EA-FBD6-A002-7DB019C6152C}"/>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26" name="正方形/長方形 25">
            <a:extLst>
              <a:ext uri="{FF2B5EF4-FFF2-40B4-BE49-F238E27FC236}">
                <a16:creationId xmlns:a16="http://schemas.microsoft.com/office/drawing/2014/main" id="{55C466D5-31AF-9086-12AC-3F8C19149B71}"/>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27" name="楕円 26">
            <a:extLst>
              <a:ext uri="{FF2B5EF4-FFF2-40B4-BE49-F238E27FC236}">
                <a16:creationId xmlns:a16="http://schemas.microsoft.com/office/drawing/2014/main" id="{9C4A1F13-CC54-EE27-F910-549AA050B6A9}"/>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9DE20C3D-9A6E-3AC8-7E97-ED489E7010A8}"/>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29" name="楕円 28">
            <a:extLst>
              <a:ext uri="{FF2B5EF4-FFF2-40B4-BE49-F238E27FC236}">
                <a16:creationId xmlns:a16="http://schemas.microsoft.com/office/drawing/2014/main" id="{2F5ED813-AFBD-6E42-85E5-DD9ED11428D2}"/>
              </a:ext>
            </a:extLst>
          </p:cNvPr>
          <p:cNvSpPr/>
          <p:nvPr/>
        </p:nvSpPr>
        <p:spPr>
          <a:xfrm>
            <a:off x="4810977"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4088C456-FB75-0A9E-971A-C7E34DCED879}"/>
              </a:ext>
            </a:extLst>
          </p:cNvPr>
          <p:cNvSpPr/>
          <p:nvPr/>
        </p:nvSpPr>
        <p:spPr>
          <a:xfrm>
            <a:off x="4970321" y="12650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31" name="楕円 30">
            <a:extLst>
              <a:ext uri="{FF2B5EF4-FFF2-40B4-BE49-F238E27FC236}">
                <a16:creationId xmlns:a16="http://schemas.microsoft.com/office/drawing/2014/main" id="{2BE87C30-B734-E9C8-E3F4-A51542618EC1}"/>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7D1469EC-5023-68C9-9E15-251001B797C6}"/>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extLst>
      <p:ext uri="{BB962C8B-B14F-4D97-AF65-F5344CB8AC3E}">
        <p14:creationId xmlns:p14="http://schemas.microsoft.com/office/powerpoint/2010/main" val="1849526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88882851-53D3-75F4-51A2-24D31AA12E17}"/>
              </a:ext>
            </a:extLst>
          </p:cNvPr>
          <p:cNvSpPr/>
          <p:nvPr/>
        </p:nvSpPr>
        <p:spPr>
          <a:xfrm>
            <a:off x="0" y="2159083"/>
            <a:ext cx="9144000" cy="3078864"/>
          </a:xfrm>
          <a:prstGeom prst="rect">
            <a:avLst/>
          </a:prstGeom>
          <a:solidFill>
            <a:srgbClr val="D4DDE1"/>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5" name="図 34" descr="グラフ, 散布図&#10;&#10;自動的に生成された説明">
            <a:extLst>
              <a:ext uri="{FF2B5EF4-FFF2-40B4-BE49-F238E27FC236}">
                <a16:creationId xmlns:a16="http://schemas.microsoft.com/office/drawing/2014/main" id="{9B09D0A0-A7CB-5888-425A-FF72465E5330}"/>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2926" t="17990" r="29862" b="19530"/>
          <a:stretch/>
        </p:blipFill>
        <p:spPr>
          <a:xfrm>
            <a:off x="736079" y="2310609"/>
            <a:ext cx="4790616" cy="3018209"/>
          </a:xfrm>
          <a:prstGeom prst="rect">
            <a:avLst/>
          </a:prstGeom>
        </p:spPr>
      </p:pic>
      <p:sp>
        <p:nvSpPr>
          <p:cNvPr id="710" name="Google Shape;710;p82"/>
          <p:cNvSpPr txBox="1">
            <a:spLocks noGrp="1"/>
          </p:cNvSpPr>
          <p:nvPr>
            <p:ph type="title"/>
          </p:nvPr>
        </p:nvSpPr>
        <p:spPr>
          <a:xfrm>
            <a:off x="4017108" y="944250"/>
            <a:ext cx="3175194"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a:t>固有ベクトル中心性</a:t>
            </a:r>
            <a:endParaRPr dirty="0"/>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ja-JP" dirty="0"/>
              <a:t>02</a:t>
            </a:r>
            <a:endParaRPr dirty="0"/>
          </a:p>
        </p:txBody>
      </p:sp>
      <p:sp>
        <p:nvSpPr>
          <p:cNvPr id="2" name="スライド番号プレースホルダー 1">
            <a:extLst>
              <a:ext uri="{FF2B5EF4-FFF2-40B4-BE49-F238E27FC236}">
                <a16:creationId xmlns:a16="http://schemas.microsoft.com/office/drawing/2014/main" id="{EE794EC7-E24F-1535-FB66-CCAB20B6E019}"/>
              </a:ext>
            </a:extLst>
          </p:cNvPr>
          <p:cNvSpPr>
            <a:spLocks noGrp="1"/>
          </p:cNvSpPr>
          <p:nvPr>
            <p:ph type="sldNum" sz="quarter" idx="11"/>
          </p:nvPr>
        </p:nvSpPr>
        <p:spPr/>
        <p:txBody>
          <a:bodyPr/>
          <a:lstStyle/>
          <a:p>
            <a:fld id="{9832A988-06BA-449C-8585-FFF7D8DB6DB9}" type="slidenum">
              <a:rPr kumimoji="1" lang="ja-JP" altLang="en-US" smtClean="0"/>
              <a:t>17</a:t>
            </a:fld>
            <a:endParaRPr kumimoji="1" lang="ja-JP" altLang="en-US" dirty="0"/>
          </a:p>
        </p:txBody>
      </p:sp>
      <p:sp>
        <p:nvSpPr>
          <p:cNvPr id="7" name="楕円 6">
            <a:extLst>
              <a:ext uri="{FF2B5EF4-FFF2-40B4-BE49-F238E27FC236}">
                <a16:creationId xmlns:a16="http://schemas.microsoft.com/office/drawing/2014/main" id="{989A42F7-2E08-5B86-209F-2149C6A57FDF}"/>
              </a:ext>
            </a:extLst>
          </p:cNvPr>
          <p:cNvSpPr/>
          <p:nvPr/>
        </p:nvSpPr>
        <p:spPr>
          <a:xfrm rot="5400000">
            <a:off x="3957956" y="2354937"/>
            <a:ext cx="1025631" cy="1459258"/>
          </a:xfrm>
          <a:prstGeom prst="ellipse">
            <a:avLst/>
          </a:prstGeom>
          <a:noFill/>
          <a:ln w="57150" cap="flat" cmpd="sng" algn="ctr">
            <a:solidFill>
              <a:srgbClr val="A01D26"/>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dirty="0"/>
          </a:p>
        </p:txBody>
      </p:sp>
      <p:sp>
        <p:nvSpPr>
          <p:cNvPr id="9" name="吹き出し: 角を丸めた四角形 8">
            <a:extLst>
              <a:ext uri="{FF2B5EF4-FFF2-40B4-BE49-F238E27FC236}">
                <a16:creationId xmlns:a16="http://schemas.microsoft.com/office/drawing/2014/main" id="{85F6895B-2E39-5541-4EC4-4D7FAF0482D5}"/>
              </a:ext>
            </a:extLst>
          </p:cNvPr>
          <p:cNvSpPr/>
          <p:nvPr/>
        </p:nvSpPr>
        <p:spPr>
          <a:xfrm>
            <a:off x="4851910" y="3740482"/>
            <a:ext cx="2507544" cy="1244583"/>
          </a:xfrm>
          <a:prstGeom prst="wedgeRoundRectCallout">
            <a:avLst>
              <a:gd name="adj1" fmla="val -61034"/>
              <a:gd name="adj2" fmla="val -40089"/>
              <a:gd name="adj3" fmla="val 16667"/>
            </a:avLst>
          </a:prstGeom>
          <a:solidFill>
            <a:srgbClr val="20232A"/>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b="1" dirty="0">
                <a:solidFill>
                  <a:srgbClr val="A01D26"/>
                </a:solidFill>
              </a:rPr>
              <a:t>男性</a:t>
            </a:r>
            <a:r>
              <a:rPr kumimoji="1" lang="ja-JP" altLang="en-US" b="1" dirty="0">
                <a:solidFill>
                  <a:srgbClr val="D4DDE1"/>
                </a:solidFill>
              </a:rPr>
              <a:t>が密集</a:t>
            </a:r>
          </a:p>
          <a:p>
            <a:pPr algn="ctr"/>
            <a:r>
              <a:rPr kumimoji="1" lang="ja-JP" altLang="en-US" b="1" dirty="0">
                <a:solidFill>
                  <a:srgbClr val="D4DDE1"/>
                </a:solidFill>
              </a:rPr>
              <a:t>固有ベクトル中心性が高い</a:t>
            </a:r>
          </a:p>
        </p:txBody>
      </p:sp>
      <p:grpSp>
        <p:nvGrpSpPr>
          <p:cNvPr id="17" name="Google Shape;8214;p145">
            <a:extLst>
              <a:ext uri="{FF2B5EF4-FFF2-40B4-BE49-F238E27FC236}">
                <a16:creationId xmlns:a16="http://schemas.microsoft.com/office/drawing/2014/main" id="{EDC11AC3-B110-3D4E-FCA9-5A4DB76DAB68}"/>
              </a:ext>
            </a:extLst>
          </p:cNvPr>
          <p:cNvGrpSpPr/>
          <p:nvPr/>
        </p:nvGrpSpPr>
        <p:grpSpPr>
          <a:xfrm>
            <a:off x="7573906" y="3523056"/>
            <a:ext cx="314662" cy="358099"/>
            <a:chOff x="-54793175" y="3982600"/>
            <a:chExt cx="279625" cy="318225"/>
          </a:xfrm>
          <a:solidFill>
            <a:srgbClr val="20232A"/>
          </a:solidFill>
        </p:grpSpPr>
        <p:sp>
          <p:nvSpPr>
            <p:cNvPr id="18" name="Google Shape;8215;p145">
              <a:extLst>
                <a:ext uri="{FF2B5EF4-FFF2-40B4-BE49-F238E27FC236}">
                  <a16:creationId xmlns:a16="http://schemas.microsoft.com/office/drawing/2014/main" id="{1F49829E-B6B1-EA6D-05D1-D3CD6631461A}"/>
                </a:ext>
              </a:extLst>
            </p:cNvPr>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16;p145">
              <a:extLst>
                <a:ext uri="{FF2B5EF4-FFF2-40B4-BE49-F238E27FC236}">
                  <a16:creationId xmlns:a16="http://schemas.microsoft.com/office/drawing/2014/main" id="{B54CB298-7D7C-F275-D859-29E71739845E}"/>
                </a:ext>
              </a:extLst>
            </p:cNvPr>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17;p145">
              <a:extLst>
                <a:ext uri="{FF2B5EF4-FFF2-40B4-BE49-F238E27FC236}">
                  <a16:creationId xmlns:a16="http://schemas.microsoft.com/office/drawing/2014/main" id="{24099906-1A5F-0FC7-6654-410BD8790F54}"/>
                </a:ext>
              </a:extLst>
            </p:cNvPr>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18;p145">
              <a:extLst>
                <a:ext uri="{FF2B5EF4-FFF2-40B4-BE49-F238E27FC236}">
                  <a16:creationId xmlns:a16="http://schemas.microsoft.com/office/drawing/2014/main" id="{E92064E0-834B-9B86-6C9F-2027ED837B77}"/>
                </a:ext>
              </a:extLst>
            </p:cNvPr>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19;p145">
              <a:extLst>
                <a:ext uri="{FF2B5EF4-FFF2-40B4-BE49-F238E27FC236}">
                  <a16:creationId xmlns:a16="http://schemas.microsoft.com/office/drawing/2014/main" id="{FFF53CED-9003-B6C6-2CB2-22941E295D05}"/>
                </a:ext>
              </a:extLst>
            </p:cNvPr>
            <p:cNvSpPr/>
            <p:nvPr/>
          </p:nvSpPr>
          <p:spPr>
            <a:xfrm>
              <a:off x="-54756166"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20;p145">
              <a:extLst>
                <a:ext uri="{FF2B5EF4-FFF2-40B4-BE49-F238E27FC236}">
                  <a16:creationId xmlns:a16="http://schemas.microsoft.com/office/drawing/2014/main" id="{E1DC637C-7CCA-AFA9-B38D-1EDAE9131231}"/>
                </a:ext>
              </a:extLst>
            </p:cNvPr>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21;p145">
              <a:extLst>
                <a:ext uri="{FF2B5EF4-FFF2-40B4-BE49-F238E27FC236}">
                  <a16:creationId xmlns:a16="http://schemas.microsoft.com/office/drawing/2014/main" id="{2F02DB42-F029-148E-AA3F-CAC42EB68311}"/>
                </a:ext>
              </a:extLst>
            </p:cNvPr>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グループ化 32">
            <a:extLst>
              <a:ext uri="{FF2B5EF4-FFF2-40B4-BE49-F238E27FC236}">
                <a16:creationId xmlns:a16="http://schemas.microsoft.com/office/drawing/2014/main" id="{C4588BE3-BFBF-6B0D-1402-97051D519D5C}"/>
              </a:ext>
            </a:extLst>
          </p:cNvPr>
          <p:cNvGrpSpPr/>
          <p:nvPr/>
        </p:nvGrpSpPr>
        <p:grpSpPr>
          <a:xfrm>
            <a:off x="6984313" y="1032534"/>
            <a:ext cx="1931516" cy="1000197"/>
            <a:chOff x="-450830" y="274225"/>
            <a:chExt cx="3584717" cy="1785262"/>
          </a:xfrm>
        </p:grpSpPr>
        <p:sp>
          <p:nvSpPr>
            <p:cNvPr id="26" name="四角形: 角を丸くする 25">
              <a:extLst>
                <a:ext uri="{FF2B5EF4-FFF2-40B4-BE49-F238E27FC236}">
                  <a16:creationId xmlns:a16="http://schemas.microsoft.com/office/drawing/2014/main" id="{73369C00-9CB7-5C1F-1568-C91D008D28F8}"/>
                </a:ext>
              </a:extLst>
            </p:cNvPr>
            <p:cNvSpPr/>
            <p:nvPr/>
          </p:nvSpPr>
          <p:spPr>
            <a:xfrm>
              <a:off x="-297591" y="274225"/>
              <a:ext cx="3260034" cy="1747372"/>
            </a:xfrm>
            <a:prstGeom prst="roundRect">
              <a:avLst/>
            </a:prstGeom>
            <a:solidFill>
              <a:srgbClr val="D4DDE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16">
              <a:extLst>
                <a:ext uri="{FF2B5EF4-FFF2-40B4-BE49-F238E27FC236}">
                  <a16:creationId xmlns:a16="http://schemas.microsoft.com/office/drawing/2014/main" id="{7A36137A-F48D-B0A4-B1AD-11F3DABE0604}"/>
                </a:ext>
              </a:extLst>
            </p:cNvPr>
            <p:cNvSpPr/>
            <p:nvPr/>
          </p:nvSpPr>
          <p:spPr>
            <a:xfrm>
              <a:off x="2234653" y="401669"/>
              <a:ext cx="303608" cy="275544"/>
            </a:xfrm>
            <a:prstGeom prst="ellipse">
              <a:avLst/>
            </a:prstGeom>
            <a:solidFill>
              <a:srgbClr val="C8023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17">
              <a:extLst>
                <a:ext uri="{FF2B5EF4-FFF2-40B4-BE49-F238E27FC236}">
                  <a16:creationId xmlns:a16="http://schemas.microsoft.com/office/drawing/2014/main" id="{A5FE70C6-2845-19C1-F835-D83B1B075A29}"/>
                </a:ext>
              </a:extLst>
            </p:cNvPr>
            <p:cNvSpPr/>
            <p:nvPr/>
          </p:nvSpPr>
          <p:spPr>
            <a:xfrm>
              <a:off x="5683" y="390006"/>
              <a:ext cx="303608" cy="287207"/>
            </a:xfrm>
            <a:prstGeom prst="ellipse">
              <a:avLst/>
            </a:prstGeom>
            <a:solidFill>
              <a:srgbClr val="F8DA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9" name="図 28" descr="散布図&#10;&#10;自動的に生成された説明">
              <a:extLst>
                <a:ext uri="{FF2B5EF4-FFF2-40B4-BE49-F238E27FC236}">
                  <a16:creationId xmlns:a16="http://schemas.microsoft.com/office/drawing/2014/main" id="{104E0B2D-4601-13DC-5237-E7CAEDD0C131}"/>
                </a:ext>
              </a:extLst>
            </p:cNvPr>
            <p:cNvPicPr>
              <a:picLocks noChangeAspect="1"/>
            </p:cNvPicPr>
            <p:nvPr/>
          </p:nvPicPr>
          <p:blipFill rotWithShape="1">
            <a:blip r:embed="rId4">
              <a:extLst>
                <a:ext uri="{28A0092B-C50C-407E-A947-70E740481C1C}">
                  <a14:useLocalDpi xmlns:a14="http://schemas.microsoft.com/office/drawing/2010/main" val="0"/>
                </a:ext>
              </a:extLst>
            </a:blip>
            <a:srcRect l="78298" t="11782" r="19705" b="10876"/>
            <a:stretch/>
          </p:blipFill>
          <p:spPr>
            <a:xfrm rot="5400000">
              <a:off x="1168107" y="-304713"/>
              <a:ext cx="233682" cy="2506626"/>
            </a:xfrm>
            <a:prstGeom prst="rect">
              <a:avLst/>
            </a:prstGeom>
          </p:spPr>
        </p:pic>
        <p:sp>
          <p:nvSpPr>
            <p:cNvPr id="30" name="右矢印 6">
              <a:extLst>
                <a:ext uri="{FF2B5EF4-FFF2-40B4-BE49-F238E27FC236}">
                  <a16:creationId xmlns:a16="http://schemas.microsoft.com/office/drawing/2014/main" id="{59761031-6882-1B09-72AA-48D75B60010A}"/>
                </a:ext>
              </a:extLst>
            </p:cNvPr>
            <p:cNvSpPr/>
            <p:nvPr/>
          </p:nvSpPr>
          <p:spPr>
            <a:xfrm>
              <a:off x="31635" y="1147911"/>
              <a:ext cx="2506626" cy="23368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18B7C9CF-05ED-6BF3-2473-7800F5C373C4}"/>
                </a:ext>
              </a:extLst>
            </p:cNvPr>
            <p:cNvSpPr txBox="1"/>
            <p:nvPr/>
          </p:nvSpPr>
          <p:spPr>
            <a:xfrm>
              <a:off x="-450830" y="1396853"/>
              <a:ext cx="3584717" cy="662634"/>
            </a:xfrm>
            <a:prstGeom prst="rect">
              <a:avLst/>
            </a:prstGeom>
            <a:noFill/>
          </p:spPr>
          <p:txBody>
            <a:bodyPr wrap="none" rtlCol="0">
              <a:spAutoFit/>
            </a:bodyPr>
            <a:lstStyle/>
            <a:p>
              <a:pPr algn="ctr"/>
              <a:r>
                <a:rPr kumimoji="1" lang="ja-JP" altLang="en-US" b="1" dirty="0"/>
                <a:t>固有ベクトル中心性</a:t>
              </a:r>
            </a:p>
          </p:txBody>
        </p:sp>
        <p:sp>
          <p:nvSpPr>
            <p:cNvPr id="32" name="スライド番号プレースホルダー 2">
              <a:extLst>
                <a:ext uri="{FF2B5EF4-FFF2-40B4-BE49-F238E27FC236}">
                  <a16:creationId xmlns:a16="http://schemas.microsoft.com/office/drawing/2014/main" id="{E216387B-C189-C346-99F9-C4FA1BC3D845}"/>
                </a:ext>
              </a:extLst>
            </p:cNvPr>
            <p:cNvSpPr txBox="1">
              <a:spLocks/>
            </p:cNvSpPr>
            <p:nvPr/>
          </p:nvSpPr>
          <p:spPr>
            <a:xfrm>
              <a:off x="-355071" y="1622380"/>
              <a:ext cx="27432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kumimoji="1" lang="ja-JP" altLang="en-US" dirty="0"/>
            </a:p>
          </p:txBody>
        </p:sp>
      </p:grpSp>
      <p:sp>
        <p:nvSpPr>
          <p:cNvPr id="34" name="字幕 33">
            <a:extLst>
              <a:ext uri="{FF2B5EF4-FFF2-40B4-BE49-F238E27FC236}">
                <a16:creationId xmlns:a16="http://schemas.microsoft.com/office/drawing/2014/main" id="{336E481B-6FC7-AA8A-18E8-C73C90C96918}"/>
              </a:ext>
            </a:extLst>
          </p:cNvPr>
          <p:cNvSpPr>
            <a:spLocks noGrp="1"/>
          </p:cNvSpPr>
          <p:nvPr>
            <p:ph type="subTitle" idx="1"/>
          </p:nvPr>
        </p:nvSpPr>
        <p:spPr/>
        <p:txBody>
          <a:bodyPr/>
          <a:lstStyle/>
          <a:p>
            <a:endParaRPr lang="ja-JP" altLang="en-US"/>
          </a:p>
        </p:txBody>
      </p:sp>
      <p:pic>
        <p:nvPicPr>
          <p:cNvPr id="36" name="図 35" descr="背景パターン が含まれている画像&#10;&#10;自動的に生成された説明">
            <a:extLst>
              <a:ext uri="{FF2B5EF4-FFF2-40B4-BE49-F238E27FC236}">
                <a16:creationId xmlns:a16="http://schemas.microsoft.com/office/drawing/2014/main" id="{93E303D7-910E-B251-5DFF-1EFB9E1C28C0}"/>
              </a:ext>
            </a:extLst>
          </p:cNvPr>
          <p:cNvPicPr>
            <a:picLocks noChangeAspect="1"/>
          </p:cNvPicPr>
          <p:nvPr/>
        </p:nvPicPr>
        <p:blipFill rotWithShape="1">
          <a:blip r:embed="rId5">
            <a:extLst>
              <a:ext uri="{28A0092B-C50C-407E-A947-70E740481C1C}">
                <a14:useLocalDpi xmlns:a14="http://schemas.microsoft.com/office/drawing/2010/main" val="0"/>
              </a:ext>
            </a:extLst>
          </a:blip>
          <a:srcRect l="22849" t="19733" r="30276" b="27236"/>
          <a:stretch/>
        </p:blipFill>
        <p:spPr>
          <a:xfrm>
            <a:off x="5541746" y="2369883"/>
            <a:ext cx="2017109" cy="1227499"/>
          </a:xfrm>
          <a:prstGeom prst="ellipse">
            <a:avLst/>
          </a:prstGeom>
          <a:ln w="63500" cap="rnd">
            <a:solidFill>
              <a:srgbClr val="B4C7E7"/>
            </a:solidFill>
          </a:ln>
          <a:effectLst/>
        </p:spPr>
      </p:pic>
      <p:sp>
        <p:nvSpPr>
          <p:cNvPr id="3" name="楕円 2">
            <a:extLst>
              <a:ext uri="{FF2B5EF4-FFF2-40B4-BE49-F238E27FC236}">
                <a16:creationId xmlns:a16="http://schemas.microsoft.com/office/drawing/2014/main" id="{3A205CAE-A017-BB67-2E31-EA09E882A72F}"/>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 name="正方形/長方形 3">
            <a:extLst>
              <a:ext uri="{FF2B5EF4-FFF2-40B4-BE49-F238E27FC236}">
                <a16:creationId xmlns:a16="http://schemas.microsoft.com/office/drawing/2014/main" id="{7E9285A3-7F25-3A8D-B373-FBE4A0AF70AB}"/>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5" name="楕円 4">
            <a:extLst>
              <a:ext uri="{FF2B5EF4-FFF2-40B4-BE49-F238E27FC236}">
                <a16:creationId xmlns:a16="http://schemas.microsoft.com/office/drawing/2014/main" id="{47A942EF-1622-D70C-8397-CC339C7755D7}"/>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D2E46148-340F-7687-5DB7-79217E13CF9B}"/>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8" name="楕円 7">
            <a:extLst>
              <a:ext uri="{FF2B5EF4-FFF2-40B4-BE49-F238E27FC236}">
                <a16:creationId xmlns:a16="http://schemas.microsoft.com/office/drawing/2014/main" id="{59D0C64C-A701-984A-C08F-7BF751347C9F}"/>
              </a:ext>
            </a:extLst>
          </p:cNvPr>
          <p:cNvSpPr/>
          <p:nvPr/>
        </p:nvSpPr>
        <p:spPr>
          <a:xfrm>
            <a:off x="4810977"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1FC15485-C65A-2176-ECEA-EC2597153002}"/>
              </a:ext>
            </a:extLst>
          </p:cNvPr>
          <p:cNvSpPr/>
          <p:nvPr/>
        </p:nvSpPr>
        <p:spPr>
          <a:xfrm>
            <a:off x="4970321" y="12650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11" name="楕円 10">
            <a:extLst>
              <a:ext uri="{FF2B5EF4-FFF2-40B4-BE49-F238E27FC236}">
                <a16:creationId xmlns:a16="http://schemas.microsoft.com/office/drawing/2014/main" id="{E79E5AD9-F199-51C9-43A0-47A1885E68AF}"/>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78641079-C9B4-D3C1-3CD9-F9704D863873}"/>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extLst>
      <p:ext uri="{BB962C8B-B14F-4D97-AF65-F5344CB8AC3E}">
        <p14:creationId xmlns:p14="http://schemas.microsoft.com/office/powerpoint/2010/main" val="1568531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25" name="正方形/長方形 24">
            <a:extLst>
              <a:ext uri="{FF2B5EF4-FFF2-40B4-BE49-F238E27FC236}">
                <a16:creationId xmlns:a16="http://schemas.microsoft.com/office/drawing/2014/main" id="{88882851-53D3-75F4-51A2-24D31AA12E17}"/>
              </a:ext>
            </a:extLst>
          </p:cNvPr>
          <p:cNvSpPr/>
          <p:nvPr/>
        </p:nvSpPr>
        <p:spPr>
          <a:xfrm>
            <a:off x="1766759" y="2093900"/>
            <a:ext cx="5817600" cy="2925450"/>
          </a:xfrm>
          <a:prstGeom prst="rect">
            <a:avLst/>
          </a:prstGeom>
          <a:solidFill>
            <a:srgbClr val="333843"/>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A6252C8B-4D94-AD70-A470-0F9FAEBA53F3}"/>
              </a:ext>
            </a:extLst>
          </p:cNvPr>
          <p:cNvPicPr>
            <a:picLocks noChangeAspect="1"/>
          </p:cNvPicPr>
          <p:nvPr/>
        </p:nvPicPr>
        <p:blipFill>
          <a:blip r:embed="rId3"/>
          <a:stretch>
            <a:fillRect/>
          </a:stretch>
        </p:blipFill>
        <p:spPr>
          <a:xfrm>
            <a:off x="2208176" y="2190409"/>
            <a:ext cx="4934766" cy="2824451"/>
          </a:xfrm>
          <a:prstGeom prst="rect">
            <a:avLst/>
          </a:prstGeom>
        </p:spPr>
      </p:pic>
      <p:sp>
        <p:nvSpPr>
          <p:cNvPr id="710" name="Google Shape;710;p82"/>
          <p:cNvSpPr txBox="1">
            <a:spLocks noGrp="1"/>
          </p:cNvSpPr>
          <p:nvPr>
            <p:ph type="title"/>
          </p:nvPr>
        </p:nvSpPr>
        <p:spPr>
          <a:xfrm>
            <a:off x="4017107" y="944250"/>
            <a:ext cx="4306277" cy="64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ja-JP" altLang="en-US" dirty="0"/>
              <a:t>クラスタリング分析</a:t>
            </a:r>
            <a:endParaRPr dirty="0"/>
          </a:p>
        </p:txBody>
      </p:sp>
      <p:sp>
        <p:nvSpPr>
          <p:cNvPr id="711" name="Google Shape;711;p82"/>
          <p:cNvSpPr txBox="1">
            <a:spLocks noGrp="1"/>
          </p:cNvSpPr>
          <p:nvPr>
            <p:ph type="title" idx="2"/>
          </p:nvPr>
        </p:nvSpPr>
        <p:spPr>
          <a:xfrm>
            <a:off x="2294850" y="1096650"/>
            <a:ext cx="1650900" cy="97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ltLang="ja-JP" dirty="0"/>
              <a:t>03</a:t>
            </a:r>
            <a:endParaRPr dirty="0"/>
          </a:p>
        </p:txBody>
      </p:sp>
      <p:sp>
        <p:nvSpPr>
          <p:cNvPr id="2" name="スライド番号プレースホルダー 1">
            <a:extLst>
              <a:ext uri="{FF2B5EF4-FFF2-40B4-BE49-F238E27FC236}">
                <a16:creationId xmlns:a16="http://schemas.microsoft.com/office/drawing/2014/main" id="{EE794EC7-E24F-1535-FB66-CCAB20B6E019}"/>
              </a:ext>
            </a:extLst>
          </p:cNvPr>
          <p:cNvSpPr>
            <a:spLocks noGrp="1"/>
          </p:cNvSpPr>
          <p:nvPr>
            <p:ph type="sldNum" sz="quarter" idx="11"/>
          </p:nvPr>
        </p:nvSpPr>
        <p:spPr/>
        <p:txBody>
          <a:bodyPr/>
          <a:lstStyle/>
          <a:p>
            <a:fld id="{9832A988-06BA-449C-8585-FFF7D8DB6DB9}" type="slidenum">
              <a:rPr kumimoji="1" lang="ja-JP" altLang="en-US" smtClean="0"/>
              <a:t>18</a:t>
            </a:fld>
            <a:endParaRPr kumimoji="1" lang="ja-JP" altLang="en-US" dirty="0"/>
          </a:p>
        </p:txBody>
      </p:sp>
      <p:grpSp>
        <p:nvGrpSpPr>
          <p:cNvPr id="17" name="Google Shape;8214;p145">
            <a:extLst>
              <a:ext uri="{FF2B5EF4-FFF2-40B4-BE49-F238E27FC236}">
                <a16:creationId xmlns:a16="http://schemas.microsoft.com/office/drawing/2014/main" id="{EDC11AC3-B110-3D4E-FCA9-5A4DB76DAB68}"/>
              </a:ext>
            </a:extLst>
          </p:cNvPr>
          <p:cNvGrpSpPr/>
          <p:nvPr/>
        </p:nvGrpSpPr>
        <p:grpSpPr>
          <a:xfrm>
            <a:off x="3623844" y="2229924"/>
            <a:ext cx="314662" cy="358099"/>
            <a:chOff x="-54793175" y="3982600"/>
            <a:chExt cx="279625" cy="318225"/>
          </a:xfrm>
          <a:solidFill>
            <a:srgbClr val="A01D26"/>
          </a:solidFill>
        </p:grpSpPr>
        <p:sp>
          <p:nvSpPr>
            <p:cNvPr id="18" name="Google Shape;8215;p145">
              <a:extLst>
                <a:ext uri="{FF2B5EF4-FFF2-40B4-BE49-F238E27FC236}">
                  <a16:creationId xmlns:a16="http://schemas.microsoft.com/office/drawing/2014/main" id="{1F49829E-B6B1-EA6D-05D1-D3CD6631461A}"/>
                </a:ext>
              </a:extLst>
            </p:cNvPr>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16;p145">
              <a:extLst>
                <a:ext uri="{FF2B5EF4-FFF2-40B4-BE49-F238E27FC236}">
                  <a16:creationId xmlns:a16="http://schemas.microsoft.com/office/drawing/2014/main" id="{B54CB298-7D7C-F275-D859-29E71739845E}"/>
                </a:ext>
              </a:extLst>
            </p:cNvPr>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17;p145">
              <a:extLst>
                <a:ext uri="{FF2B5EF4-FFF2-40B4-BE49-F238E27FC236}">
                  <a16:creationId xmlns:a16="http://schemas.microsoft.com/office/drawing/2014/main" id="{24099906-1A5F-0FC7-6654-410BD8790F54}"/>
                </a:ext>
              </a:extLst>
            </p:cNvPr>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18;p145">
              <a:extLst>
                <a:ext uri="{FF2B5EF4-FFF2-40B4-BE49-F238E27FC236}">
                  <a16:creationId xmlns:a16="http://schemas.microsoft.com/office/drawing/2014/main" id="{E92064E0-834B-9B86-6C9F-2027ED837B77}"/>
                </a:ext>
              </a:extLst>
            </p:cNvPr>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219;p145">
              <a:extLst>
                <a:ext uri="{FF2B5EF4-FFF2-40B4-BE49-F238E27FC236}">
                  <a16:creationId xmlns:a16="http://schemas.microsoft.com/office/drawing/2014/main" id="{FFF53CED-9003-B6C6-2CB2-22941E295D05}"/>
                </a:ext>
              </a:extLst>
            </p:cNvPr>
            <p:cNvSpPr/>
            <p:nvPr/>
          </p:nvSpPr>
          <p:spPr>
            <a:xfrm>
              <a:off x="-54756166"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20;p145">
              <a:extLst>
                <a:ext uri="{FF2B5EF4-FFF2-40B4-BE49-F238E27FC236}">
                  <a16:creationId xmlns:a16="http://schemas.microsoft.com/office/drawing/2014/main" id="{E1DC637C-7CCA-AFA9-B38D-1EDAE9131231}"/>
                </a:ext>
              </a:extLst>
            </p:cNvPr>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21;p145">
              <a:extLst>
                <a:ext uri="{FF2B5EF4-FFF2-40B4-BE49-F238E27FC236}">
                  <a16:creationId xmlns:a16="http://schemas.microsoft.com/office/drawing/2014/main" id="{2F02DB42-F029-148E-AA3F-CAC42EB68311}"/>
                </a:ext>
              </a:extLst>
            </p:cNvPr>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8067;p145">
            <a:extLst>
              <a:ext uri="{FF2B5EF4-FFF2-40B4-BE49-F238E27FC236}">
                <a16:creationId xmlns:a16="http://schemas.microsoft.com/office/drawing/2014/main" id="{241D2051-E621-3814-4762-E7796C895C94}"/>
              </a:ext>
            </a:extLst>
          </p:cNvPr>
          <p:cNvGrpSpPr/>
          <p:nvPr/>
        </p:nvGrpSpPr>
        <p:grpSpPr>
          <a:xfrm>
            <a:off x="3527673" y="4528759"/>
            <a:ext cx="358099" cy="358099"/>
            <a:chOff x="-57568775" y="3198925"/>
            <a:chExt cx="318225" cy="318225"/>
          </a:xfrm>
          <a:solidFill>
            <a:srgbClr val="A01D26"/>
          </a:solidFill>
        </p:grpSpPr>
        <p:sp>
          <p:nvSpPr>
            <p:cNvPr id="16" name="Google Shape;8068;p145">
              <a:extLst>
                <a:ext uri="{FF2B5EF4-FFF2-40B4-BE49-F238E27FC236}">
                  <a16:creationId xmlns:a16="http://schemas.microsoft.com/office/drawing/2014/main" id="{27F62FBF-7724-BF44-9879-AFDD52BB745A}"/>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69;p145">
              <a:extLst>
                <a:ext uri="{FF2B5EF4-FFF2-40B4-BE49-F238E27FC236}">
                  <a16:creationId xmlns:a16="http://schemas.microsoft.com/office/drawing/2014/main" id="{3A753272-B8A0-F00E-4BB4-B652AD27A46C}"/>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070;p145">
              <a:extLst>
                <a:ext uri="{FF2B5EF4-FFF2-40B4-BE49-F238E27FC236}">
                  <a16:creationId xmlns:a16="http://schemas.microsoft.com/office/drawing/2014/main" id="{EE3F132F-E411-DD3B-3550-2E4CDD6AD799}"/>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071;p145">
              <a:extLst>
                <a:ext uri="{FF2B5EF4-FFF2-40B4-BE49-F238E27FC236}">
                  <a16:creationId xmlns:a16="http://schemas.microsoft.com/office/drawing/2014/main" id="{C170D126-55A2-1E27-0B2C-59D9B55CA8F5}"/>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072;p145">
              <a:extLst>
                <a:ext uri="{FF2B5EF4-FFF2-40B4-BE49-F238E27FC236}">
                  <a16:creationId xmlns:a16="http://schemas.microsoft.com/office/drawing/2014/main" id="{1552C068-BE5F-EBAA-6255-3F5BB247F659}"/>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073;p145">
              <a:extLst>
                <a:ext uri="{FF2B5EF4-FFF2-40B4-BE49-F238E27FC236}">
                  <a16:creationId xmlns:a16="http://schemas.microsoft.com/office/drawing/2014/main" id="{79FF924F-B7ED-9FF8-5F1A-F0B82D029796}"/>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楕円 4">
            <a:extLst>
              <a:ext uri="{FF2B5EF4-FFF2-40B4-BE49-F238E27FC236}">
                <a16:creationId xmlns:a16="http://schemas.microsoft.com/office/drawing/2014/main" id="{7EEB79E6-9F70-42C4-35C7-F623BFAD446D}"/>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6" name="正方形/長方形 5">
            <a:extLst>
              <a:ext uri="{FF2B5EF4-FFF2-40B4-BE49-F238E27FC236}">
                <a16:creationId xmlns:a16="http://schemas.microsoft.com/office/drawing/2014/main" id="{396AF8AE-FC6D-97B8-F725-F0AF14B5E047}"/>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7" name="楕円 6">
            <a:extLst>
              <a:ext uri="{FF2B5EF4-FFF2-40B4-BE49-F238E27FC236}">
                <a16:creationId xmlns:a16="http://schemas.microsoft.com/office/drawing/2014/main" id="{8F7B9A33-D95B-CADA-3055-A3F81BB3F66C}"/>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00DF8DC1-3510-B61B-2AB6-D2EB9D8BB5CB}"/>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9" name="楕円 8">
            <a:extLst>
              <a:ext uri="{FF2B5EF4-FFF2-40B4-BE49-F238E27FC236}">
                <a16:creationId xmlns:a16="http://schemas.microsoft.com/office/drawing/2014/main" id="{6965669E-2AEE-8A7B-EE17-10BAE31169B4}"/>
              </a:ext>
            </a:extLst>
          </p:cNvPr>
          <p:cNvSpPr/>
          <p:nvPr/>
        </p:nvSpPr>
        <p:spPr>
          <a:xfrm>
            <a:off x="4810977"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4BC6131-0F1A-3C7B-BD43-AEE805A02050}"/>
              </a:ext>
            </a:extLst>
          </p:cNvPr>
          <p:cNvSpPr/>
          <p:nvPr/>
        </p:nvSpPr>
        <p:spPr>
          <a:xfrm>
            <a:off x="4970321" y="12650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11" name="楕円 10">
            <a:extLst>
              <a:ext uri="{FF2B5EF4-FFF2-40B4-BE49-F238E27FC236}">
                <a16:creationId xmlns:a16="http://schemas.microsoft.com/office/drawing/2014/main" id="{3A547456-F7EF-46F3-1082-327D31723169}"/>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432AC4BE-6A1D-9916-2DA0-7EE7A4B0D196}"/>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extLst>
      <p:ext uri="{BB962C8B-B14F-4D97-AF65-F5344CB8AC3E}">
        <p14:creationId xmlns:p14="http://schemas.microsoft.com/office/powerpoint/2010/main" val="1830412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09"/>
          <p:cNvSpPr txBox="1">
            <a:spLocks noGrp="1"/>
          </p:cNvSpPr>
          <p:nvPr>
            <p:ph type="title"/>
          </p:nvPr>
        </p:nvSpPr>
        <p:spPr>
          <a:xfrm>
            <a:off x="713224" y="445025"/>
            <a:ext cx="4892445" cy="572700"/>
          </a:xfrm>
          <a:prstGeom prst="rect">
            <a:avLst/>
          </a:prstGeom>
        </p:spPr>
        <p:txBody>
          <a:bodyPr spcFirstLastPara="1" wrap="square" lIns="91425" tIns="91425" rIns="91425" bIns="91425" anchor="t" anchorCtr="0">
            <a:noAutofit/>
          </a:bodyPr>
          <a:lstStyle/>
          <a:p>
            <a:pPr lvl="0"/>
            <a:r>
              <a:rPr lang="ja-JP" altLang="en-US" u="sng" dirty="0"/>
              <a:t>男女の特徴の違いとは？</a:t>
            </a:r>
            <a:endParaRPr u="sng" dirty="0"/>
          </a:p>
        </p:txBody>
      </p:sp>
      <p:sp>
        <p:nvSpPr>
          <p:cNvPr id="2" name="スライド番号プレースホルダー 1">
            <a:extLst>
              <a:ext uri="{FF2B5EF4-FFF2-40B4-BE49-F238E27FC236}">
                <a16:creationId xmlns:a16="http://schemas.microsoft.com/office/drawing/2014/main" id="{4B4390F4-03C9-2B9F-3A42-5F294A2572FB}"/>
              </a:ext>
            </a:extLst>
          </p:cNvPr>
          <p:cNvSpPr>
            <a:spLocks noGrp="1"/>
          </p:cNvSpPr>
          <p:nvPr>
            <p:ph type="sldNum" sz="quarter" idx="11"/>
          </p:nvPr>
        </p:nvSpPr>
        <p:spPr/>
        <p:txBody>
          <a:bodyPr/>
          <a:lstStyle/>
          <a:p>
            <a:fld id="{9832A988-06BA-449C-8585-FFF7D8DB6DB9}" type="slidenum">
              <a:rPr kumimoji="1" lang="ja-JP" altLang="en-US" smtClean="0"/>
              <a:t>19</a:t>
            </a:fld>
            <a:endParaRPr kumimoji="1" lang="ja-JP" altLang="en-US" dirty="0"/>
          </a:p>
        </p:txBody>
      </p:sp>
      <p:sp>
        <p:nvSpPr>
          <p:cNvPr id="7" name="Google Shape;641;p74">
            <a:extLst>
              <a:ext uri="{FF2B5EF4-FFF2-40B4-BE49-F238E27FC236}">
                <a16:creationId xmlns:a16="http://schemas.microsoft.com/office/drawing/2014/main" id="{E8675AE0-E90B-A80D-1352-5705D51D5D2E}"/>
              </a:ext>
            </a:extLst>
          </p:cNvPr>
          <p:cNvSpPr txBox="1">
            <a:spLocks/>
          </p:cNvSpPr>
          <p:nvPr/>
        </p:nvSpPr>
        <p:spPr>
          <a:xfrm>
            <a:off x="650106" y="1408952"/>
            <a:ext cx="4390014"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Wingdings" panose="05000000000000000000" pitchFamily="2" charset="2"/>
              <a:buChar char="n"/>
            </a:pPr>
            <a:r>
              <a:rPr lang="ja-JP" altLang="en-US" sz="1800" b="1" u="sng" dirty="0">
                <a:solidFill>
                  <a:srgbClr val="D4DDE1"/>
                </a:solidFill>
              </a:rPr>
              <a:t>男性声優</a:t>
            </a:r>
            <a:endParaRPr lang="en-US" altLang="ja-JP" sz="1800" b="1" u="sng" dirty="0">
              <a:solidFill>
                <a:srgbClr val="D4DDE1"/>
              </a:solidFill>
            </a:endParaRPr>
          </a:p>
          <a:p>
            <a:pPr marL="742950" lvl="1" indent="-285750">
              <a:buClr>
                <a:srgbClr val="D4DDE1"/>
              </a:buClr>
              <a:buSzPts val="1100"/>
              <a:buFont typeface="Wingdings" panose="05000000000000000000" pitchFamily="2" charset="2"/>
              <a:buChar char="ü"/>
            </a:pPr>
            <a:r>
              <a:rPr lang="ja-JP" altLang="en-US" b="1" dirty="0">
                <a:solidFill>
                  <a:srgbClr val="D4DDE1"/>
                </a:solidFill>
              </a:rPr>
              <a:t>密集したようなネットワーク</a:t>
            </a:r>
            <a:endParaRPr lang="en-US" altLang="ja-JP" b="1" dirty="0">
              <a:solidFill>
                <a:srgbClr val="D4DDE1"/>
              </a:solidFill>
            </a:endParaRPr>
          </a:p>
          <a:p>
            <a:pPr marL="742950" lvl="1" indent="-285750">
              <a:buClr>
                <a:srgbClr val="D4DDE1"/>
              </a:buClr>
              <a:buSzPts val="1100"/>
              <a:buFont typeface="Wingdings" panose="05000000000000000000" pitchFamily="2" charset="2"/>
              <a:buChar char="ü"/>
            </a:pPr>
            <a:r>
              <a:rPr lang="ja-JP" altLang="en-US" b="1" dirty="0">
                <a:solidFill>
                  <a:srgbClr val="D4DDE1"/>
                </a:solidFill>
              </a:rPr>
              <a:t>多くの声優同士が類似し，</a:t>
            </a:r>
            <a:br>
              <a:rPr lang="en-US" altLang="ja-JP" b="1" dirty="0">
                <a:solidFill>
                  <a:srgbClr val="D4DDE1"/>
                </a:solidFill>
              </a:rPr>
            </a:br>
            <a:r>
              <a:rPr lang="ja-JP" altLang="en-US" b="1" dirty="0">
                <a:solidFill>
                  <a:srgbClr val="D4DDE1"/>
                </a:solidFill>
              </a:rPr>
              <a:t>幅広い役を演技できる人が多い</a:t>
            </a:r>
          </a:p>
          <a:p>
            <a:pPr marL="285750" indent="-285750">
              <a:buClr>
                <a:schemeClr val="dk1"/>
              </a:buClr>
              <a:buSzPts val="1100"/>
              <a:buFont typeface="Wingdings" panose="05000000000000000000" pitchFamily="2" charset="2"/>
              <a:buChar char="n"/>
            </a:pPr>
            <a:endParaRPr lang="ja-JP" altLang="en-US" b="1" dirty="0">
              <a:solidFill>
                <a:srgbClr val="F4F4EF"/>
              </a:solidFill>
            </a:endParaRPr>
          </a:p>
          <a:p>
            <a:pPr marL="285750" indent="-285750">
              <a:buClr>
                <a:schemeClr val="dk1"/>
              </a:buClr>
              <a:buSzPts val="1100"/>
              <a:buFont typeface="Wingdings" panose="05000000000000000000" pitchFamily="2" charset="2"/>
              <a:buChar char="n"/>
            </a:pPr>
            <a:r>
              <a:rPr lang="ja-JP" altLang="en-US" sz="1800" b="1" u="sng" dirty="0">
                <a:solidFill>
                  <a:srgbClr val="D4DDE1"/>
                </a:solidFill>
              </a:rPr>
              <a:t>女性声優</a:t>
            </a:r>
          </a:p>
          <a:p>
            <a:pPr marL="742950" lvl="1" indent="-285750">
              <a:buClr>
                <a:srgbClr val="D4DDE1"/>
              </a:buClr>
              <a:buSzPts val="1100"/>
              <a:buFont typeface="Wingdings" panose="05000000000000000000" pitchFamily="2" charset="2"/>
              <a:buChar char="ü"/>
            </a:pPr>
            <a:r>
              <a:rPr lang="ja-JP" altLang="en-US" b="1" dirty="0">
                <a:solidFill>
                  <a:srgbClr val="D4DDE1"/>
                </a:solidFill>
              </a:rPr>
              <a:t>分散したようなネットワーク構造</a:t>
            </a:r>
          </a:p>
          <a:p>
            <a:pPr marL="742950" lvl="1" indent="-285750">
              <a:buClr>
                <a:srgbClr val="D4DDE1"/>
              </a:buClr>
              <a:buSzPts val="1100"/>
              <a:buFont typeface="Wingdings" panose="05000000000000000000" pitchFamily="2" charset="2"/>
              <a:buChar char="ü"/>
            </a:pPr>
            <a:r>
              <a:rPr lang="ja-JP" altLang="en-US" b="1" dirty="0">
                <a:solidFill>
                  <a:srgbClr val="D4DDE1"/>
                </a:solidFill>
              </a:rPr>
              <a:t>演技傾向が類似する人が少なく，</a:t>
            </a:r>
            <a:br>
              <a:rPr lang="en-US" altLang="ja-JP" b="1" dirty="0">
                <a:solidFill>
                  <a:srgbClr val="F4F4EF"/>
                </a:solidFill>
              </a:rPr>
            </a:br>
            <a:r>
              <a:rPr lang="ja-JP" altLang="en-US" b="1" dirty="0">
                <a:solidFill>
                  <a:srgbClr val="A01D26"/>
                </a:solidFill>
              </a:rPr>
              <a:t>特定のキャラに特化</a:t>
            </a:r>
            <a:r>
              <a:rPr lang="ja-JP" altLang="en-US" b="1" dirty="0">
                <a:solidFill>
                  <a:srgbClr val="D4DDE1"/>
                </a:solidFill>
              </a:rPr>
              <a:t>している可能性</a:t>
            </a:r>
          </a:p>
          <a:p>
            <a:pPr marL="742950" lvl="1" indent="-285750">
              <a:buClr>
                <a:srgbClr val="D4DDE1"/>
              </a:buClr>
              <a:buSzPts val="1100"/>
              <a:buFont typeface="Wingdings" panose="05000000000000000000" pitchFamily="2" charset="2"/>
              <a:buChar char="ü"/>
            </a:pPr>
            <a:r>
              <a:rPr lang="ja-JP" altLang="en-US" b="1" dirty="0">
                <a:solidFill>
                  <a:srgbClr val="A01D26"/>
                </a:solidFill>
              </a:rPr>
              <a:t>キャラクタ属性が多様</a:t>
            </a:r>
            <a:r>
              <a:rPr lang="ja-JP" altLang="en-US" b="1" dirty="0">
                <a:solidFill>
                  <a:srgbClr val="D4DDE1"/>
                </a:solidFill>
              </a:rPr>
              <a:t>である可能性</a:t>
            </a:r>
          </a:p>
        </p:txBody>
      </p:sp>
      <p:sp>
        <p:nvSpPr>
          <p:cNvPr id="21" name="四角形: 角を丸くする 20">
            <a:extLst>
              <a:ext uri="{FF2B5EF4-FFF2-40B4-BE49-F238E27FC236}">
                <a16:creationId xmlns:a16="http://schemas.microsoft.com/office/drawing/2014/main" id="{32D43029-B159-DBDB-02FA-52755115BAA5}"/>
              </a:ext>
            </a:extLst>
          </p:cNvPr>
          <p:cNvSpPr/>
          <p:nvPr/>
        </p:nvSpPr>
        <p:spPr>
          <a:xfrm>
            <a:off x="4754742" y="1300220"/>
            <a:ext cx="4186497" cy="1367625"/>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200EBFCE-BD2C-EFE1-8B3C-0EEFFA76EE3A}"/>
              </a:ext>
            </a:extLst>
          </p:cNvPr>
          <p:cNvSpPr txBox="1"/>
          <p:nvPr/>
        </p:nvSpPr>
        <p:spPr>
          <a:xfrm>
            <a:off x="4793255" y="1476202"/>
            <a:ext cx="4230095" cy="1015663"/>
          </a:xfrm>
          <a:prstGeom prst="rect">
            <a:avLst/>
          </a:prstGeom>
          <a:noFill/>
        </p:spPr>
        <p:txBody>
          <a:bodyPr wrap="square" rtlCol="0">
            <a:spAutoFit/>
          </a:bodyPr>
          <a:lstStyle/>
          <a:p>
            <a:pPr marL="342900" indent="-342900">
              <a:buClr>
                <a:schemeClr val="tx1"/>
              </a:buClr>
              <a:buFont typeface="Arial" panose="020B0604020202020204" pitchFamily="34" charset="0"/>
              <a:buChar char="•"/>
            </a:pPr>
            <a:r>
              <a:rPr kumimoji="1" lang="ja-JP" altLang="en-US" sz="2000" b="1" dirty="0">
                <a:solidFill>
                  <a:srgbClr val="D4DDE1"/>
                </a:solidFill>
              </a:rPr>
              <a:t>男女間で配役傾向の違い</a:t>
            </a:r>
            <a:endParaRPr kumimoji="1" lang="en-US" altLang="ja-JP" sz="2000" b="1" dirty="0">
              <a:solidFill>
                <a:srgbClr val="D4DDE1"/>
              </a:solidFill>
            </a:endParaRPr>
          </a:p>
          <a:p>
            <a:pPr marL="342900" indent="-342900">
              <a:buClr>
                <a:schemeClr val="tx1"/>
              </a:buClr>
              <a:buFont typeface="Arial" panose="020B0604020202020204" pitchFamily="34" charset="0"/>
              <a:buChar char="•"/>
            </a:pPr>
            <a:r>
              <a:rPr kumimoji="1" lang="ja-JP" altLang="en-US" sz="2000" b="1" dirty="0">
                <a:solidFill>
                  <a:srgbClr val="D4DDE1"/>
                </a:solidFill>
              </a:rPr>
              <a:t>キャラ属性の種類の違い</a:t>
            </a:r>
            <a:br>
              <a:rPr kumimoji="1" lang="en-US" altLang="ja-JP" sz="2000" b="1" dirty="0">
                <a:solidFill>
                  <a:srgbClr val="D4DDE1"/>
                </a:solidFill>
              </a:rPr>
            </a:br>
            <a:r>
              <a:rPr kumimoji="1" lang="ja-JP" altLang="en-US" sz="2000" b="1" dirty="0">
                <a:solidFill>
                  <a:srgbClr val="D4DDE1"/>
                </a:solidFill>
              </a:rPr>
              <a:t>がネットワークから読み取れた</a:t>
            </a:r>
          </a:p>
        </p:txBody>
      </p:sp>
      <p:pic>
        <p:nvPicPr>
          <p:cNvPr id="23" name="図 22" descr="グラフ, 散布図&#10;&#10;自動的に生成された説明">
            <a:extLst>
              <a:ext uri="{FF2B5EF4-FFF2-40B4-BE49-F238E27FC236}">
                <a16:creationId xmlns:a16="http://schemas.microsoft.com/office/drawing/2014/main" id="{D8421132-C37C-D76D-23F7-6DD99FDE6F8C}"/>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2926" t="17990" r="29862" b="19530"/>
          <a:stretch/>
        </p:blipFill>
        <p:spPr>
          <a:xfrm>
            <a:off x="6974661" y="3150604"/>
            <a:ext cx="1793016" cy="1129645"/>
          </a:xfrm>
          <a:prstGeom prst="rect">
            <a:avLst/>
          </a:prstGeom>
        </p:spPr>
      </p:pic>
      <p:pic>
        <p:nvPicPr>
          <p:cNvPr id="24" name="図 23" descr="グラフ, 散布図&#10;&#10;自動的に生成された説明">
            <a:extLst>
              <a:ext uri="{FF2B5EF4-FFF2-40B4-BE49-F238E27FC236}">
                <a16:creationId xmlns:a16="http://schemas.microsoft.com/office/drawing/2014/main" id="{2D2D7576-3A44-CE27-5F86-4E1F1DAEECD0}"/>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4929" t="26920" r="28728" b="18079"/>
          <a:stretch/>
        </p:blipFill>
        <p:spPr>
          <a:xfrm>
            <a:off x="5040120" y="3334653"/>
            <a:ext cx="1793016" cy="761549"/>
          </a:xfrm>
          <a:prstGeom prst="rect">
            <a:avLst/>
          </a:prstGeom>
        </p:spPr>
      </p:pic>
      <p:sp>
        <p:nvSpPr>
          <p:cNvPr id="20" name="楕円 19">
            <a:extLst>
              <a:ext uri="{FF2B5EF4-FFF2-40B4-BE49-F238E27FC236}">
                <a16:creationId xmlns:a16="http://schemas.microsoft.com/office/drawing/2014/main" id="{E84E4E26-8FBF-D5B4-5749-6795431FB959}"/>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25" name="正方形/長方形 24">
            <a:extLst>
              <a:ext uri="{FF2B5EF4-FFF2-40B4-BE49-F238E27FC236}">
                <a16:creationId xmlns:a16="http://schemas.microsoft.com/office/drawing/2014/main" id="{62BB43DD-2010-B16D-2AE7-3C8E43F6A4D9}"/>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概要</a:t>
            </a:r>
          </a:p>
        </p:txBody>
      </p:sp>
      <p:sp>
        <p:nvSpPr>
          <p:cNvPr id="26" name="楕円 25">
            <a:extLst>
              <a:ext uri="{FF2B5EF4-FFF2-40B4-BE49-F238E27FC236}">
                <a16:creationId xmlns:a16="http://schemas.microsoft.com/office/drawing/2014/main" id="{BE47FE92-485D-D80F-0A59-A5CB87C51AD3}"/>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F6C187B-478A-8979-3903-B5A56549BD8B}"/>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手法</a:t>
            </a:r>
          </a:p>
        </p:txBody>
      </p:sp>
      <p:sp>
        <p:nvSpPr>
          <p:cNvPr id="28" name="楕円 27">
            <a:extLst>
              <a:ext uri="{FF2B5EF4-FFF2-40B4-BE49-F238E27FC236}">
                <a16:creationId xmlns:a16="http://schemas.microsoft.com/office/drawing/2014/main" id="{7BB55445-3553-5C6E-5CC8-12207AC87D96}"/>
              </a:ext>
            </a:extLst>
          </p:cNvPr>
          <p:cNvSpPr/>
          <p:nvPr/>
        </p:nvSpPr>
        <p:spPr>
          <a:xfrm>
            <a:off x="4810977"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87BDCB84-9933-BFAB-85E9-61BF527C491A}"/>
              </a:ext>
            </a:extLst>
          </p:cNvPr>
          <p:cNvSpPr/>
          <p:nvPr/>
        </p:nvSpPr>
        <p:spPr>
          <a:xfrm>
            <a:off x="4970321" y="150949"/>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分析・考察</a:t>
            </a:r>
          </a:p>
        </p:txBody>
      </p:sp>
      <p:sp>
        <p:nvSpPr>
          <p:cNvPr id="30" name="楕円 29">
            <a:extLst>
              <a:ext uri="{FF2B5EF4-FFF2-40B4-BE49-F238E27FC236}">
                <a16:creationId xmlns:a16="http://schemas.microsoft.com/office/drawing/2014/main" id="{5CF6D477-E302-7034-007D-A080E942DE0D}"/>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4B34706-07B3-A22D-B7BE-BC45BE55A576}"/>
              </a:ext>
            </a:extLst>
          </p:cNvPr>
          <p:cNvSpPr/>
          <p:nvPr/>
        </p:nvSpPr>
        <p:spPr>
          <a:xfrm>
            <a:off x="6878325" y="148594"/>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まとめ</a:t>
            </a:r>
          </a:p>
        </p:txBody>
      </p:sp>
    </p:spTree>
    <p:extLst>
      <p:ext uri="{BB962C8B-B14F-4D97-AF65-F5344CB8AC3E}">
        <p14:creationId xmlns:p14="http://schemas.microsoft.com/office/powerpoint/2010/main" val="389317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400"/>
                                        </p:tgtEl>
                                        <p:attrNameLst>
                                          <p:attrName>style.visibility</p:attrName>
                                        </p:attrNameLst>
                                      </p:cBhvr>
                                      <p:to>
                                        <p:strVal val="visible"/>
                                      </p:to>
                                    </p:set>
                                    <p:anim calcmode="lin" valueType="num">
                                      <p:cBhvr additive="base">
                                        <p:cTn id="7" dur="1000"/>
                                        <p:tgtEl>
                                          <p:spTgt spid="140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0" y="2250262"/>
            <a:ext cx="6120300" cy="642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sz="3600" b="1" dirty="0">
                <a:solidFill>
                  <a:srgbClr val="F4F4EF"/>
                </a:solidFill>
              </a:rPr>
              <a:t>どちらの音声でしょうか？</a:t>
            </a:r>
            <a:endParaRPr sz="3600" b="1" dirty="0">
              <a:solidFill>
                <a:srgbClr val="F4F4EF"/>
              </a:solidFill>
            </a:endParaRPr>
          </a:p>
        </p:txBody>
      </p:sp>
      <p:sp>
        <p:nvSpPr>
          <p:cNvPr id="2" name="スライド番号プレースホルダー 1">
            <a:extLst>
              <a:ext uri="{FF2B5EF4-FFF2-40B4-BE49-F238E27FC236}">
                <a16:creationId xmlns:a16="http://schemas.microsoft.com/office/drawing/2014/main" id="{041A4B20-5A6A-C7C0-9567-20355FC58E2A}"/>
              </a:ext>
            </a:extLst>
          </p:cNvPr>
          <p:cNvSpPr>
            <a:spLocks noGrp="1"/>
          </p:cNvSpPr>
          <p:nvPr>
            <p:ph type="sldNum" sz="quarter" idx="11"/>
          </p:nvPr>
        </p:nvSpPr>
        <p:spPr/>
        <p:txBody>
          <a:bodyPr/>
          <a:lstStyle/>
          <a:p>
            <a:fld id="{9832A988-06BA-449C-8585-FFF7D8DB6DB9}" type="slidenum">
              <a:rPr kumimoji="1" lang="ja-JP" altLang="en-US" smtClean="0"/>
              <a:t>2</a:t>
            </a:fld>
            <a:endParaRPr kumimoji="1" lang="ja-JP" altLang="en-US" dirty="0"/>
          </a:p>
        </p:txBody>
      </p:sp>
      <p:pic>
        <p:nvPicPr>
          <p:cNvPr id="3" name="図 2">
            <a:extLst>
              <a:ext uri="{FF2B5EF4-FFF2-40B4-BE49-F238E27FC236}">
                <a16:creationId xmlns:a16="http://schemas.microsoft.com/office/drawing/2014/main" id="{91440310-85FE-4E25-5993-C1022A1297E0}"/>
              </a:ext>
            </a:extLst>
          </p:cNvPr>
          <p:cNvPicPr>
            <a:picLocks noChangeAspect="1"/>
          </p:cNvPicPr>
          <p:nvPr/>
        </p:nvPicPr>
        <p:blipFill rotWithShape="1">
          <a:blip r:embed="rId5"/>
          <a:srcRect l="24523" t="20986" r="25049" b="7207"/>
          <a:stretch/>
        </p:blipFill>
        <p:spPr>
          <a:xfrm>
            <a:off x="5989079" y="679144"/>
            <a:ext cx="2100597" cy="1791975"/>
          </a:xfrm>
          <a:prstGeom prst="rect">
            <a:avLst/>
          </a:prstGeom>
        </p:spPr>
      </p:pic>
      <p:pic>
        <p:nvPicPr>
          <p:cNvPr id="4" name="図 3">
            <a:extLst>
              <a:ext uri="{FF2B5EF4-FFF2-40B4-BE49-F238E27FC236}">
                <a16:creationId xmlns:a16="http://schemas.microsoft.com/office/drawing/2014/main" id="{C7EE06DE-8B15-9314-C321-BCE59474D4B9}"/>
              </a:ext>
            </a:extLst>
          </p:cNvPr>
          <p:cNvPicPr>
            <a:picLocks noChangeAspect="1"/>
          </p:cNvPicPr>
          <p:nvPr/>
        </p:nvPicPr>
        <p:blipFill>
          <a:blip r:embed="rId6"/>
          <a:stretch>
            <a:fillRect/>
          </a:stretch>
        </p:blipFill>
        <p:spPr>
          <a:xfrm>
            <a:off x="5989080" y="2691976"/>
            <a:ext cx="2100597" cy="2100597"/>
          </a:xfrm>
          <a:prstGeom prst="rect">
            <a:avLst/>
          </a:prstGeom>
        </p:spPr>
      </p:pic>
      <p:sp>
        <p:nvSpPr>
          <p:cNvPr id="7" name="テキスト ボックス 6">
            <a:extLst>
              <a:ext uri="{FF2B5EF4-FFF2-40B4-BE49-F238E27FC236}">
                <a16:creationId xmlns:a16="http://schemas.microsoft.com/office/drawing/2014/main" id="{19DD3D42-8789-2293-D820-FBC264ECBB98}"/>
              </a:ext>
            </a:extLst>
          </p:cNvPr>
          <p:cNvSpPr txBox="1"/>
          <p:nvPr/>
        </p:nvSpPr>
        <p:spPr>
          <a:xfrm>
            <a:off x="278720" y="4928056"/>
            <a:ext cx="2079851" cy="215444"/>
          </a:xfrm>
          <a:prstGeom prst="rect">
            <a:avLst/>
          </a:prstGeom>
          <a:noFill/>
        </p:spPr>
        <p:txBody>
          <a:bodyPr wrap="square">
            <a:spAutoFit/>
          </a:bodyPr>
          <a:lstStyle/>
          <a:p>
            <a:r>
              <a:rPr lang="en-US" altLang="ja-JP" sz="800" b="0" i="0" dirty="0">
                <a:solidFill>
                  <a:srgbClr val="F4F4EF"/>
                </a:solidFill>
                <a:effectLst/>
                <a:latin typeface="Noto Sans JP"/>
              </a:rPr>
              <a:t>©</a:t>
            </a:r>
            <a:r>
              <a:rPr lang="ja-JP" altLang="en-US" sz="800" b="0" i="0" dirty="0">
                <a:solidFill>
                  <a:srgbClr val="F4F4EF"/>
                </a:solidFill>
                <a:effectLst/>
                <a:latin typeface="Noto Sans JP"/>
              </a:rPr>
              <a:t>バード・スタジオ</a:t>
            </a:r>
            <a:r>
              <a:rPr lang="en-US" altLang="ja-JP" sz="800" b="0" i="0" dirty="0">
                <a:solidFill>
                  <a:srgbClr val="F4F4EF"/>
                </a:solidFill>
                <a:effectLst/>
                <a:latin typeface="Noto Sans JP"/>
              </a:rPr>
              <a:t>/</a:t>
            </a:r>
            <a:r>
              <a:rPr lang="ja-JP" altLang="en-US" sz="800" b="0" i="0" dirty="0">
                <a:solidFill>
                  <a:srgbClr val="F4F4EF"/>
                </a:solidFill>
                <a:effectLst/>
                <a:latin typeface="Noto Sans JP"/>
              </a:rPr>
              <a:t>集英社</a:t>
            </a:r>
            <a:endParaRPr lang="ja-JP" altLang="en-US" sz="800" dirty="0">
              <a:solidFill>
                <a:srgbClr val="F4F4EF"/>
              </a:solidFill>
            </a:endParaRPr>
          </a:p>
        </p:txBody>
      </p:sp>
      <p:pic>
        <p:nvPicPr>
          <p:cNvPr id="8" name="No.1">
            <a:hlinkClick r:id="" action="ppaction://media"/>
            <a:extLst>
              <a:ext uri="{FF2B5EF4-FFF2-40B4-BE49-F238E27FC236}">
                <a16:creationId xmlns:a16="http://schemas.microsoft.com/office/drawing/2014/main" id="{AA74EB69-3F5B-9ECA-BE38-039B71B49ADD}"/>
              </a:ext>
            </a:extLst>
          </p:cNvPr>
          <p:cNvPicPr>
            <a:picLocks noChangeAspect="1"/>
          </p:cNvPicPr>
          <p:nvPr>
            <a:audioFile r:link="rId1"/>
            <p:extLst>
              <p:ext uri="{DAA4B4D4-6D71-4841-9C94-3DE7FCFB9230}">
                <p14:media xmlns:p14="http://schemas.microsoft.com/office/powerpoint/2010/main" r:embed="rId2">
                  <p14:trim st="2968" end="1415.6666"/>
                </p14:media>
              </p:ext>
            </p:extLst>
          </p:nvPr>
        </p:nvPicPr>
        <p:blipFill>
          <a:blip r:embed="rId7"/>
          <a:stretch>
            <a:fillRect/>
          </a:stretch>
        </p:blipFill>
        <p:spPr>
          <a:xfrm>
            <a:off x="4960325" y="3057714"/>
            <a:ext cx="571648" cy="571648"/>
          </a:xfrm>
          <a:prstGeom prst="rect">
            <a:avLst/>
          </a:prstGeom>
        </p:spPr>
      </p:pic>
    </p:spTree>
    <p:extLst>
      <p:ext uri="{BB962C8B-B14F-4D97-AF65-F5344CB8AC3E}">
        <p14:creationId xmlns:p14="http://schemas.microsoft.com/office/powerpoint/2010/main" val="359408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u="sng" dirty="0"/>
              <a:t>注目する声優 </a:t>
            </a:r>
            <a:r>
              <a:rPr lang="en-US" altLang="ja-JP" u="sng" dirty="0"/>
              <a:t>1/2</a:t>
            </a:r>
            <a:endParaRPr u="sng" dirty="0"/>
          </a:p>
        </p:txBody>
      </p:sp>
      <p:sp>
        <p:nvSpPr>
          <p:cNvPr id="498" name="Google Shape;498;p61"/>
          <p:cNvSpPr txBox="1">
            <a:spLocks noGrp="1"/>
          </p:cNvSpPr>
          <p:nvPr>
            <p:ph type="subTitle" idx="4"/>
          </p:nvPr>
        </p:nvSpPr>
        <p:spPr>
          <a:xfrm>
            <a:off x="545123" y="1681325"/>
            <a:ext cx="2984102" cy="6186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Clr>
                <a:schemeClr val="tx1"/>
              </a:buClr>
              <a:buFont typeface="Wingdings" panose="05000000000000000000" pitchFamily="2" charset="2"/>
              <a:buChar char="p"/>
            </a:pPr>
            <a:r>
              <a:rPr lang="ja-JP" altLang="en-US" b="1" dirty="0">
                <a:solidFill>
                  <a:srgbClr val="D4DDE1"/>
                </a:solidFill>
              </a:rPr>
              <a:t>今回のデータ内で</a:t>
            </a:r>
            <a:br>
              <a:rPr lang="en-US" altLang="ja-JP" b="1" dirty="0">
                <a:solidFill>
                  <a:srgbClr val="D4DDE1"/>
                </a:solidFill>
              </a:rPr>
            </a:br>
            <a:r>
              <a:rPr lang="ja-JP" altLang="en-US" b="1" dirty="0">
                <a:solidFill>
                  <a:srgbClr val="A01D26"/>
                </a:solidFill>
              </a:rPr>
              <a:t>最も多くの</a:t>
            </a:r>
            <a:r>
              <a:rPr lang="ja-JP" altLang="en-US" b="1" dirty="0">
                <a:solidFill>
                  <a:srgbClr val="D4DDE1"/>
                </a:solidFill>
              </a:rPr>
              <a:t>キャラクタを演じる</a:t>
            </a:r>
          </a:p>
        </p:txBody>
      </p:sp>
      <p:sp>
        <p:nvSpPr>
          <p:cNvPr id="503" name="Google Shape;503;p61"/>
          <p:cNvSpPr txBox="1">
            <a:spLocks noGrp="1"/>
          </p:cNvSpPr>
          <p:nvPr>
            <p:ph type="title" idx="9"/>
          </p:nvPr>
        </p:nvSpPr>
        <p:spPr>
          <a:xfrm>
            <a:off x="713225" y="1102350"/>
            <a:ext cx="237335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宮野真守</a:t>
            </a:r>
          </a:p>
        </p:txBody>
      </p:sp>
      <p:sp>
        <p:nvSpPr>
          <p:cNvPr id="2" name="スライド番号プレースホルダー 1">
            <a:extLst>
              <a:ext uri="{FF2B5EF4-FFF2-40B4-BE49-F238E27FC236}">
                <a16:creationId xmlns:a16="http://schemas.microsoft.com/office/drawing/2014/main" id="{EE9EED17-F629-64EA-2E51-E1590C02F344}"/>
              </a:ext>
            </a:extLst>
          </p:cNvPr>
          <p:cNvSpPr>
            <a:spLocks noGrp="1"/>
          </p:cNvSpPr>
          <p:nvPr>
            <p:ph type="sldNum" sz="quarter" idx="17"/>
          </p:nvPr>
        </p:nvSpPr>
        <p:spPr/>
        <p:txBody>
          <a:bodyPr/>
          <a:lstStyle/>
          <a:p>
            <a:fld id="{9832A988-06BA-449C-8585-FFF7D8DB6DB9}" type="slidenum">
              <a:rPr kumimoji="1" lang="ja-JP" altLang="en-US" smtClean="0"/>
              <a:t>20</a:t>
            </a:fld>
            <a:endParaRPr kumimoji="1" lang="ja-JP" altLang="en-US" dirty="0"/>
          </a:p>
        </p:txBody>
      </p:sp>
      <p:sp>
        <p:nvSpPr>
          <p:cNvPr id="17" name="Google Shape;498;p61">
            <a:extLst>
              <a:ext uri="{FF2B5EF4-FFF2-40B4-BE49-F238E27FC236}">
                <a16:creationId xmlns:a16="http://schemas.microsoft.com/office/drawing/2014/main" id="{EC1C3E20-5A41-B620-1BC3-8A71D3EDBF75}"/>
              </a:ext>
            </a:extLst>
          </p:cNvPr>
          <p:cNvSpPr txBox="1">
            <a:spLocks/>
          </p:cNvSpPr>
          <p:nvPr/>
        </p:nvSpPr>
        <p:spPr>
          <a:xfrm>
            <a:off x="713224" y="3612125"/>
            <a:ext cx="3181975" cy="6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285750" indent="-285750">
              <a:buClr>
                <a:schemeClr val="tx1"/>
              </a:buClr>
              <a:buFont typeface="Wingdings" panose="05000000000000000000" pitchFamily="2" charset="2"/>
              <a:buChar char="p"/>
            </a:pPr>
            <a:r>
              <a:rPr lang="ja-JP" altLang="en-US" dirty="0">
                <a:solidFill>
                  <a:srgbClr val="D4DDE1"/>
                </a:solidFill>
              </a:rPr>
              <a:t>「</a:t>
            </a:r>
            <a:r>
              <a:rPr lang="ja-JP" altLang="en-US" dirty="0">
                <a:solidFill>
                  <a:srgbClr val="A01D26"/>
                </a:solidFill>
              </a:rPr>
              <a:t>ツンデレ</a:t>
            </a:r>
            <a:r>
              <a:rPr lang="ja-JP" altLang="en-US" dirty="0">
                <a:solidFill>
                  <a:srgbClr val="D4DDE1"/>
                </a:solidFill>
              </a:rPr>
              <a:t>」キャラを多く演じる</a:t>
            </a:r>
          </a:p>
          <a:p>
            <a:pPr marL="285750" indent="-285750">
              <a:buClr>
                <a:schemeClr val="tx1"/>
              </a:buClr>
              <a:buFont typeface="Wingdings" panose="05000000000000000000" pitchFamily="2" charset="2"/>
              <a:buChar char="p"/>
            </a:pPr>
            <a:r>
              <a:rPr lang="ja-JP" altLang="en-US" dirty="0">
                <a:solidFill>
                  <a:srgbClr val="D4DDE1"/>
                </a:solidFill>
              </a:rPr>
              <a:t>特定のキャラ像に</a:t>
            </a:r>
            <a:r>
              <a:rPr lang="ja-JP" altLang="en-US" dirty="0">
                <a:solidFill>
                  <a:srgbClr val="A01D26"/>
                </a:solidFill>
              </a:rPr>
              <a:t>特化</a:t>
            </a:r>
            <a:r>
              <a:rPr lang="ja-JP" altLang="en-US" dirty="0">
                <a:solidFill>
                  <a:srgbClr val="D4DDE1"/>
                </a:solidFill>
              </a:rPr>
              <a:t>した演技？</a:t>
            </a:r>
          </a:p>
        </p:txBody>
      </p:sp>
      <p:sp>
        <p:nvSpPr>
          <p:cNvPr id="18" name="Google Shape;503;p61">
            <a:extLst>
              <a:ext uri="{FF2B5EF4-FFF2-40B4-BE49-F238E27FC236}">
                <a16:creationId xmlns:a16="http://schemas.microsoft.com/office/drawing/2014/main" id="{46DC8355-DCF3-D2FB-83C6-B3F61F651A2E}"/>
              </a:ext>
            </a:extLst>
          </p:cNvPr>
          <p:cNvSpPr txBox="1">
            <a:spLocks/>
          </p:cNvSpPr>
          <p:nvPr/>
        </p:nvSpPr>
        <p:spPr>
          <a:xfrm>
            <a:off x="713225" y="3033150"/>
            <a:ext cx="237335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ja-JP" altLang="en-US" b="1" dirty="0"/>
              <a:t>釘宮理恵</a:t>
            </a:r>
          </a:p>
        </p:txBody>
      </p:sp>
      <p:pic>
        <p:nvPicPr>
          <p:cNvPr id="25" name="Picture 2" descr="宮野真守さんのハマり役は“ただの宮野”！？共通点はハイテンション&amp;本人とビジュアル激似キャラまで - アニメ情報サイトにじめん">
            <a:extLst>
              <a:ext uri="{FF2B5EF4-FFF2-40B4-BE49-F238E27FC236}">
                <a16:creationId xmlns:a16="http://schemas.microsoft.com/office/drawing/2014/main" id="{38876CEF-E268-7694-FF5A-A74813DF0C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476" t="12469" r="25810" b="11453"/>
          <a:stretch/>
        </p:blipFill>
        <p:spPr bwMode="auto">
          <a:xfrm>
            <a:off x="3708724" y="817432"/>
            <a:ext cx="1379611" cy="12373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投票】宮野真守さんが演じた人気キャラランキング - アキバ総研">
            <a:extLst>
              <a:ext uri="{FF2B5EF4-FFF2-40B4-BE49-F238E27FC236}">
                <a16:creationId xmlns:a16="http://schemas.microsoft.com/office/drawing/2014/main" id="{10EF4BBB-8603-F092-0058-96124E8757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573"/>
          <a:stretch/>
        </p:blipFill>
        <p:spPr bwMode="auto">
          <a:xfrm>
            <a:off x="7683528" y="860187"/>
            <a:ext cx="1272525" cy="1130438"/>
          </a:xfrm>
          <a:prstGeom prst="rect">
            <a:avLst/>
          </a:prstGeom>
          <a:noFill/>
          <a:extLst>
            <a:ext uri="{909E8E84-426E-40DD-AFC4-6F175D3DCCD1}">
              <a14:hiddenFill xmlns:a14="http://schemas.microsoft.com/office/drawing/2010/main">
                <a:solidFill>
                  <a:srgbClr val="FFFFFF"/>
                </a:solidFill>
              </a14:hiddenFill>
            </a:ext>
          </a:extLst>
        </p:spPr>
      </p:pic>
      <p:sp>
        <p:nvSpPr>
          <p:cNvPr id="27" name="テキスト ボックス 26">
            <a:extLst>
              <a:ext uri="{FF2B5EF4-FFF2-40B4-BE49-F238E27FC236}">
                <a16:creationId xmlns:a16="http://schemas.microsoft.com/office/drawing/2014/main" id="{3A778F9B-9015-6668-3A6C-635BC0BF17B9}"/>
              </a:ext>
            </a:extLst>
          </p:cNvPr>
          <p:cNvSpPr txBox="1"/>
          <p:nvPr/>
        </p:nvSpPr>
        <p:spPr>
          <a:xfrm>
            <a:off x="7679256" y="2178787"/>
            <a:ext cx="137961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en-US" altLang="ja-JP" b="1" u="sng" dirty="0">
                <a:solidFill>
                  <a:srgbClr val="20232A"/>
                </a:solidFill>
              </a:rPr>
              <a:t>DEATH NOTE</a:t>
            </a:r>
            <a:endParaRPr lang="en-US" altLang="ja-JP" b="1" u="sng" dirty="0">
              <a:solidFill>
                <a:srgbClr val="20232A"/>
              </a:solidFill>
            </a:endParaRPr>
          </a:p>
          <a:p>
            <a:pPr algn="ctr"/>
            <a:r>
              <a:rPr kumimoji="1" lang="ja-JP" altLang="en-US" b="1" dirty="0">
                <a:solidFill>
                  <a:srgbClr val="20232A"/>
                </a:solidFill>
              </a:rPr>
              <a:t>八神月</a:t>
            </a:r>
          </a:p>
        </p:txBody>
      </p:sp>
      <p:sp>
        <p:nvSpPr>
          <p:cNvPr id="28" name="テキスト ボックス 27">
            <a:extLst>
              <a:ext uri="{FF2B5EF4-FFF2-40B4-BE49-F238E27FC236}">
                <a16:creationId xmlns:a16="http://schemas.microsoft.com/office/drawing/2014/main" id="{5BA47D50-349A-879C-29B2-8FC7CD24D956}"/>
              </a:ext>
            </a:extLst>
          </p:cNvPr>
          <p:cNvSpPr txBox="1"/>
          <p:nvPr/>
        </p:nvSpPr>
        <p:spPr>
          <a:xfrm>
            <a:off x="3633978" y="2212355"/>
            <a:ext cx="152910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b="1" i="0" u="sng" dirty="0">
                <a:solidFill>
                  <a:srgbClr val="20232A"/>
                </a:solidFill>
                <a:effectLst/>
                <a:latin typeface="-apple-system"/>
              </a:rPr>
              <a:t>忘却バッテリー</a:t>
            </a:r>
            <a:endParaRPr lang="en-US" altLang="ja-JP" b="1" i="0" u="sng" dirty="0">
              <a:solidFill>
                <a:srgbClr val="20232A"/>
              </a:solidFill>
              <a:effectLst/>
              <a:latin typeface="-apple-system"/>
            </a:endParaRPr>
          </a:p>
          <a:p>
            <a:pPr algn="ctr"/>
            <a:r>
              <a:rPr lang="ja-JP" altLang="en-US" b="1" i="0" dirty="0">
                <a:solidFill>
                  <a:srgbClr val="20232A"/>
                </a:solidFill>
                <a:effectLst/>
                <a:latin typeface="-apple-system"/>
              </a:rPr>
              <a:t>要圭</a:t>
            </a:r>
            <a:endParaRPr lang="ja-JP" altLang="en-US" sz="1200" b="1" i="0" dirty="0">
              <a:solidFill>
                <a:srgbClr val="20232A"/>
              </a:solidFill>
              <a:effectLst/>
              <a:latin typeface="-apple-system"/>
            </a:endParaRPr>
          </a:p>
        </p:txBody>
      </p:sp>
      <p:sp>
        <p:nvSpPr>
          <p:cNvPr id="29" name="テキスト ボックス 28">
            <a:extLst>
              <a:ext uri="{FF2B5EF4-FFF2-40B4-BE49-F238E27FC236}">
                <a16:creationId xmlns:a16="http://schemas.microsoft.com/office/drawing/2014/main" id="{CD8EB954-6B01-A3C2-AB73-B864E690138B}"/>
              </a:ext>
            </a:extLst>
          </p:cNvPr>
          <p:cNvSpPr txBox="1"/>
          <p:nvPr/>
        </p:nvSpPr>
        <p:spPr>
          <a:xfrm>
            <a:off x="95798" y="4843204"/>
            <a:ext cx="8952403" cy="338554"/>
          </a:xfrm>
          <a:prstGeom prst="rect">
            <a:avLst/>
          </a:prstGeom>
          <a:noFill/>
        </p:spPr>
        <p:txBody>
          <a:bodyPr wrap="square">
            <a:spAutoFit/>
          </a:bodyPr>
          <a:lstStyle/>
          <a:p>
            <a:r>
              <a:rPr lang="en-US" altLang="ja-JP" sz="800" b="0" i="0" dirty="0">
                <a:solidFill>
                  <a:schemeClr val="bg1"/>
                </a:solidFill>
                <a:effectLst/>
                <a:latin typeface="YakuHanJP"/>
              </a:rPr>
              <a:t>©</a:t>
            </a:r>
            <a:r>
              <a:rPr lang="ja-JP" altLang="en-US" sz="800" b="0" i="0" dirty="0">
                <a:solidFill>
                  <a:schemeClr val="bg1"/>
                </a:solidFill>
                <a:effectLst/>
                <a:latin typeface="YakuHanJP"/>
              </a:rPr>
              <a:t>みかわ絵子／集英社・</a:t>
            </a:r>
            <a:r>
              <a:rPr lang="en-US" altLang="ja-JP" sz="800" b="0" i="0" dirty="0">
                <a:solidFill>
                  <a:schemeClr val="bg1"/>
                </a:solidFill>
                <a:effectLst/>
                <a:latin typeface="YakuHanJP"/>
              </a:rPr>
              <a:t>KADOKAWA</a:t>
            </a:r>
            <a:r>
              <a:rPr lang="ja-JP" altLang="en-US" sz="800" b="0" i="0" dirty="0">
                <a:solidFill>
                  <a:schemeClr val="bg1"/>
                </a:solidFill>
                <a:effectLst/>
                <a:latin typeface="YakuHanJP"/>
              </a:rPr>
              <a:t>・</a:t>
            </a:r>
            <a:r>
              <a:rPr lang="en-US" altLang="ja-JP" sz="800" b="0" i="0" dirty="0">
                <a:solidFill>
                  <a:schemeClr val="bg1"/>
                </a:solidFill>
                <a:effectLst/>
                <a:latin typeface="YakuHanJP"/>
              </a:rPr>
              <a:t>MAPPA </a:t>
            </a:r>
            <a:r>
              <a:rPr lang="en-US" altLang="ja-JP" sz="800" b="0" i="0" dirty="0">
                <a:solidFill>
                  <a:schemeClr val="bg1"/>
                </a:solidFill>
                <a:effectLst/>
                <a:latin typeface="メイリオ" panose="020B0604030504040204" pitchFamily="50" charset="-128"/>
                <a:ea typeface="メイリオ" panose="020B0604030504040204" pitchFamily="50" charset="-128"/>
              </a:rPr>
              <a:t>©</a:t>
            </a:r>
            <a:r>
              <a:rPr lang="ja-JP" altLang="en-US" sz="800" b="0" i="0" dirty="0">
                <a:solidFill>
                  <a:schemeClr val="bg1"/>
                </a:solidFill>
                <a:effectLst/>
                <a:latin typeface="メイリオ" panose="020B0604030504040204" pitchFamily="50" charset="-128"/>
                <a:ea typeface="メイリオ" panose="020B0604030504040204" pitchFamily="50" charset="-128"/>
              </a:rPr>
              <a:t>早乙女学園 </a:t>
            </a:r>
            <a:r>
              <a:rPr lang="en-US" altLang="ja-JP" sz="800" b="0" i="0" dirty="0">
                <a:solidFill>
                  <a:schemeClr val="bg1"/>
                </a:solidFill>
                <a:effectLst/>
                <a:latin typeface="メイリオ" panose="020B0604030504040204" pitchFamily="50" charset="-128"/>
                <a:ea typeface="メイリオ" panose="020B0604030504040204" pitchFamily="50" charset="-128"/>
              </a:rPr>
              <a:t>/ Illustration.</a:t>
            </a:r>
            <a:r>
              <a:rPr lang="ja-JP" altLang="en-US" sz="800" b="0" i="0" dirty="0">
                <a:solidFill>
                  <a:schemeClr val="bg1"/>
                </a:solidFill>
                <a:effectLst/>
                <a:latin typeface="メイリオ" panose="020B0604030504040204" pitchFamily="50" charset="-128"/>
                <a:ea typeface="メイリオ" panose="020B0604030504040204" pitchFamily="50" charset="-128"/>
              </a:rPr>
              <a:t>倉花千夏</a:t>
            </a:r>
            <a:r>
              <a:rPr lang="en-US" altLang="ja-JP" sz="800" i="0" dirty="0">
                <a:solidFill>
                  <a:schemeClr val="bg1"/>
                </a:solidFill>
                <a:effectLst/>
                <a:latin typeface="Hiragino Sans"/>
              </a:rPr>
              <a:t>© </a:t>
            </a:r>
            <a:r>
              <a:rPr lang="en-US" altLang="ja-JP" sz="800" i="0" u="sng" strike="noStrike" dirty="0">
                <a:solidFill>
                  <a:schemeClr val="bg1"/>
                </a:solidFill>
                <a:effectLst/>
                <a:latin typeface="Hiragino Sans"/>
                <a:hlinkClick r:id="rId5">
                  <a:extLst>
                    <a:ext uri="{A12FA001-AC4F-418D-AE19-62706E023703}">
                      <ahyp:hlinkClr xmlns:ahyp="http://schemas.microsoft.com/office/drawing/2018/hyperlinkcolor" val="tx"/>
                    </a:ext>
                  </a:extLst>
                </a:hlinkClick>
              </a:rPr>
              <a:t>SHUEISHA Inc</a:t>
            </a:r>
            <a:r>
              <a:rPr lang="en-US" altLang="ja-JP" sz="800" i="0" u="sng" dirty="0">
                <a:solidFill>
                  <a:schemeClr val="bg1"/>
                </a:solidFill>
                <a:effectLst/>
                <a:latin typeface="Hiragino Sans"/>
              </a:rPr>
              <a:t>. </a:t>
            </a:r>
            <a:endParaRPr lang="ja-JP" altLang="en-US" sz="800" dirty="0">
              <a:solidFill>
                <a:schemeClr val="bg1"/>
              </a:solidFill>
            </a:endParaRPr>
          </a:p>
          <a:p>
            <a:r>
              <a:rPr lang="en-US" altLang="ja-JP" sz="800" b="0" i="0" dirty="0">
                <a:solidFill>
                  <a:schemeClr val="bg1"/>
                </a:solidFill>
                <a:effectLst/>
                <a:latin typeface="-apple-system"/>
              </a:rPr>
              <a:t>(C)2006 </a:t>
            </a:r>
            <a:r>
              <a:rPr lang="ja-JP" altLang="en-US" sz="800" b="0" i="0" dirty="0">
                <a:solidFill>
                  <a:schemeClr val="bg1"/>
                </a:solidFill>
                <a:effectLst/>
                <a:latin typeface="-apple-system"/>
              </a:rPr>
              <a:t>ヤマグチノボル・株式会社</a:t>
            </a:r>
            <a:r>
              <a:rPr lang="en-US" altLang="ja-JP" sz="800" b="0" i="0" dirty="0">
                <a:solidFill>
                  <a:schemeClr val="bg1"/>
                </a:solidFill>
                <a:effectLst/>
                <a:latin typeface="-apple-system"/>
              </a:rPr>
              <a:t>KADOKAWA </a:t>
            </a:r>
            <a:r>
              <a:rPr lang="ja-JP" altLang="en-US" sz="800" b="0" i="0" dirty="0">
                <a:solidFill>
                  <a:schemeClr val="bg1"/>
                </a:solidFill>
                <a:effectLst/>
                <a:latin typeface="-apple-system"/>
              </a:rPr>
              <a:t>メディアファクトリー刊／ゼロの使い魔製作委員会</a:t>
            </a:r>
            <a:r>
              <a:rPr lang="en-US" altLang="ja-JP" sz="800" b="0" i="0" dirty="0">
                <a:solidFill>
                  <a:schemeClr val="bg1"/>
                </a:solidFill>
                <a:effectLst/>
                <a:latin typeface="-apple-system"/>
              </a:rPr>
              <a:t>©</a:t>
            </a:r>
            <a:r>
              <a:rPr lang="ja-JP" altLang="en-US" sz="800" b="0" i="0" dirty="0">
                <a:solidFill>
                  <a:schemeClr val="bg1"/>
                </a:solidFill>
                <a:effectLst/>
                <a:latin typeface="-apple-system"/>
              </a:rPr>
              <a:t>竹宮ゆゆこ／アスキー・メディアワークス／</a:t>
            </a:r>
            <a:r>
              <a:rPr lang="en-US" altLang="ja-JP" sz="800" b="0" i="0" dirty="0">
                <a:solidFill>
                  <a:schemeClr val="bg1"/>
                </a:solidFill>
                <a:effectLst/>
                <a:latin typeface="-apple-system"/>
              </a:rPr>
              <a:t>｢</a:t>
            </a:r>
            <a:r>
              <a:rPr lang="ja-JP" altLang="en-US" sz="800" b="0" i="0" dirty="0">
                <a:solidFill>
                  <a:schemeClr val="bg1"/>
                </a:solidFill>
                <a:effectLst/>
                <a:latin typeface="-apple-system"/>
              </a:rPr>
              <a:t>とらドラ！</a:t>
            </a:r>
            <a:r>
              <a:rPr lang="en-US" altLang="ja-JP" sz="800" b="0" i="0" dirty="0">
                <a:solidFill>
                  <a:schemeClr val="bg1"/>
                </a:solidFill>
                <a:effectLst/>
                <a:latin typeface="-apple-system"/>
              </a:rPr>
              <a:t>｣</a:t>
            </a:r>
            <a:r>
              <a:rPr lang="ja-JP" altLang="en-US" sz="800" b="0" i="0" dirty="0">
                <a:solidFill>
                  <a:schemeClr val="bg1"/>
                </a:solidFill>
                <a:effectLst/>
                <a:latin typeface="-apple-system"/>
              </a:rPr>
              <a:t>製作委員会</a:t>
            </a:r>
          </a:p>
        </p:txBody>
      </p:sp>
      <p:sp>
        <p:nvSpPr>
          <p:cNvPr id="30" name="テキスト ボックス 29">
            <a:extLst>
              <a:ext uri="{FF2B5EF4-FFF2-40B4-BE49-F238E27FC236}">
                <a16:creationId xmlns:a16="http://schemas.microsoft.com/office/drawing/2014/main" id="{2C5591A3-2574-6319-841C-37AC70D18F15}"/>
              </a:ext>
            </a:extLst>
          </p:cNvPr>
          <p:cNvSpPr txBox="1"/>
          <p:nvPr/>
        </p:nvSpPr>
        <p:spPr>
          <a:xfrm>
            <a:off x="9486243" y="2866295"/>
            <a:ext cx="3139630" cy="276999"/>
          </a:xfrm>
          <a:prstGeom prst="rect">
            <a:avLst/>
          </a:prstGeom>
          <a:noFill/>
        </p:spPr>
        <p:txBody>
          <a:bodyPr wrap="square">
            <a:spAutoFit/>
          </a:bodyPr>
          <a:lstStyle/>
          <a:p>
            <a:endParaRPr lang="ja-JP" altLang="en-US" sz="1200" dirty="0"/>
          </a:p>
        </p:txBody>
      </p:sp>
      <p:sp>
        <p:nvSpPr>
          <p:cNvPr id="31" name="テキスト ボックス 30">
            <a:extLst>
              <a:ext uri="{FF2B5EF4-FFF2-40B4-BE49-F238E27FC236}">
                <a16:creationId xmlns:a16="http://schemas.microsoft.com/office/drawing/2014/main" id="{3511FF47-0AE9-58F2-B437-BB30FF043474}"/>
              </a:ext>
            </a:extLst>
          </p:cNvPr>
          <p:cNvSpPr txBox="1"/>
          <p:nvPr/>
        </p:nvSpPr>
        <p:spPr>
          <a:xfrm>
            <a:off x="5447672" y="2178552"/>
            <a:ext cx="2064326"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b="1" i="0" u="sng" dirty="0">
                <a:solidFill>
                  <a:srgbClr val="20232A"/>
                </a:solidFill>
                <a:effectLst/>
                <a:latin typeface="Arial" panose="020B0604020202020204" pitchFamily="34" charset="0"/>
              </a:rPr>
              <a:t>うたの☆プリンスさまっ♪</a:t>
            </a:r>
            <a:endParaRPr lang="en-US" altLang="ja-JP" b="1" i="0" u="sng" dirty="0">
              <a:solidFill>
                <a:srgbClr val="20232A"/>
              </a:solidFill>
              <a:effectLst/>
              <a:latin typeface="Arial" panose="020B0604020202020204" pitchFamily="34" charset="0"/>
            </a:endParaRPr>
          </a:p>
          <a:p>
            <a:pPr algn="ctr"/>
            <a:r>
              <a:rPr lang="ja-JP" altLang="en-US" b="1" i="0" dirty="0">
                <a:solidFill>
                  <a:srgbClr val="20232A"/>
                </a:solidFill>
                <a:effectLst/>
                <a:latin typeface="Arial" panose="020B0604020202020204" pitchFamily="34" charset="0"/>
              </a:rPr>
              <a:t>一ノ瀬トキヤ</a:t>
            </a:r>
            <a:endParaRPr kumimoji="1" lang="ja-JP" altLang="en-US" b="1" dirty="0">
              <a:solidFill>
                <a:srgbClr val="20232A"/>
              </a:solidFill>
            </a:endParaRPr>
          </a:p>
        </p:txBody>
      </p:sp>
      <p:pic>
        <p:nvPicPr>
          <p:cNvPr id="32" name="Picture 2">
            <a:extLst>
              <a:ext uri="{FF2B5EF4-FFF2-40B4-BE49-F238E27FC236}">
                <a16:creationId xmlns:a16="http://schemas.microsoft.com/office/drawing/2014/main" id="{08DB1026-5C0B-532B-D063-7C642769FA2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86" t="-1" r="13649" b="-1131"/>
          <a:stretch/>
        </p:blipFill>
        <p:spPr bwMode="auto">
          <a:xfrm>
            <a:off x="5710484" y="823417"/>
            <a:ext cx="1379611" cy="1245275"/>
          </a:xfrm>
          <a:prstGeom prst="rect">
            <a:avLst/>
          </a:prstGeom>
          <a:noFill/>
          <a:extLst>
            <a:ext uri="{909E8E84-426E-40DD-AFC4-6F175D3DCCD1}">
              <a14:hiddenFill xmlns:a14="http://schemas.microsoft.com/office/drawing/2010/main">
                <a:solidFill>
                  <a:srgbClr val="FFFFFF"/>
                </a:solidFill>
              </a14:hiddenFill>
            </a:ext>
          </a:extLst>
        </p:spPr>
      </p:pic>
      <p:sp>
        <p:nvSpPr>
          <p:cNvPr id="33" name="テキスト ボックス 32">
            <a:extLst>
              <a:ext uri="{FF2B5EF4-FFF2-40B4-BE49-F238E27FC236}">
                <a16:creationId xmlns:a16="http://schemas.microsoft.com/office/drawing/2014/main" id="{09691422-B211-B2F3-D660-14A5A8DC2050}"/>
              </a:ext>
            </a:extLst>
          </p:cNvPr>
          <p:cNvSpPr txBox="1"/>
          <p:nvPr/>
        </p:nvSpPr>
        <p:spPr>
          <a:xfrm>
            <a:off x="10050085" y="3612125"/>
            <a:ext cx="1323468" cy="307777"/>
          </a:xfrm>
          <a:prstGeom prst="rect">
            <a:avLst/>
          </a:prstGeom>
          <a:noFill/>
        </p:spPr>
        <p:txBody>
          <a:bodyPr wrap="square">
            <a:spAutoFit/>
          </a:bodyPr>
          <a:lstStyle/>
          <a:p>
            <a:endParaRPr lang="ja-JP" altLang="en-US" dirty="0"/>
          </a:p>
        </p:txBody>
      </p:sp>
      <p:pic>
        <p:nvPicPr>
          <p:cNvPr id="34" name="Picture 2">
            <a:extLst>
              <a:ext uri="{FF2B5EF4-FFF2-40B4-BE49-F238E27FC236}">
                <a16:creationId xmlns:a16="http://schemas.microsoft.com/office/drawing/2014/main" id="{47BC2B94-AF59-9022-AE05-180D0E441E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24624" y="2924151"/>
            <a:ext cx="1965345" cy="11202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Stream 逢坂大河(釘宮理恵) - オレンジ(Taiga chan Maji kawa-E Remix) by Squid_chan |  Listen online for free on SoundCloud">
            <a:extLst>
              <a:ext uri="{FF2B5EF4-FFF2-40B4-BE49-F238E27FC236}">
                <a16:creationId xmlns:a16="http://schemas.microsoft.com/office/drawing/2014/main" id="{7FF4D10E-1A74-ED79-35D4-37FB4D98E6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8749" y="2889935"/>
            <a:ext cx="1161582" cy="1161582"/>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a:extLst>
              <a:ext uri="{FF2B5EF4-FFF2-40B4-BE49-F238E27FC236}">
                <a16:creationId xmlns:a16="http://schemas.microsoft.com/office/drawing/2014/main" id="{0F720BFE-5683-E58A-CB99-C63BC206B8ED}"/>
              </a:ext>
            </a:extLst>
          </p:cNvPr>
          <p:cNvSpPr txBox="1"/>
          <p:nvPr/>
        </p:nvSpPr>
        <p:spPr>
          <a:xfrm>
            <a:off x="3972912" y="4159272"/>
            <a:ext cx="201705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b="1" u="sng" dirty="0">
                <a:solidFill>
                  <a:srgbClr val="20232A"/>
                </a:solidFill>
              </a:rPr>
              <a:t>ゼロの使い魔シリーズ</a:t>
            </a:r>
            <a:endParaRPr kumimoji="1" lang="en-US" altLang="ja-JP" b="1" u="sng" dirty="0">
              <a:solidFill>
                <a:srgbClr val="20232A"/>
              </a:solidFill>
            </a:endParaRPr>
          </a:p>
          <a:p>
            <a:pPr algn="ctr"/>
            <a:r>
              <a:rPr kumimoji="1" lang="ja-JP" altLang="en-US" b="1" dirty="0">
                <a:solidFill>
                  <a:srgbClr val="20232A"/>
                </a:solidFill>
              </a:rPr>
              <a:t>ルイズ</a:t>
            </a:r>
          </a:p>
        </p:txBody>
      </p:sp>
      <p:sp>
        <p:nvSpPr>
          <p:cNvPr id="37" name="テキスト ボックス 36">
            <a:extLst>
              <a:ext uri="{FF2B5EF4-FFF2-40B4-BE49-F238E27FC236}">
                <a16:creationId xmlns:a16="http://schemas.microsoft.com/office/drawing/2014/main" id="{1A722751-0B94-C542-5CCA-FE397A7F36BA}"/>
              </a:ext>
            </a:extLst>
          </p:cNvPr>
          <p:cNvSpPr txBox="1"/>
          <p:nvPr/>
        </p:nvSpPr>
        <p:spPr>
          <a:xfrm>
            <a:off x="7014786" y="4159272"/>
            <a:ext cx="994424"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b="1" u="sng" dirty="0">
                <a:solidFill>
                  <a:srgbClr val="20232A"/>
                </a:solidFill>
              </a:rPr>
              <a:t>とらドラ！</a:t>
            </a:r>
            <a:endParaRPr kumimoji="1" lang="en-US" altLang="ja-JP" b="1" u="sng" dirty="0">
              <a:solidFill>
                <a:srgbClr val="20232A"/>
              </a:solidFill>
            </a:endParaRPr>
          </a:p>
          <a:p>
            <a:pPr algn="ctr"/>
            <a:r>
              <a:rPr kumimoji="1" lang="ja-JP" altLang="en-US" b="1" dirty="0">
                <a:solidFill>
                  <a:srgbClr val="20232A"/>
                </a:solidFill>
              </a:rPr>
              <a:t>逢坂大河</a:t>
            </a:r>
          </a:p>
        </p:txBody>
      </p:sp>
      <p:sp>
        <p:nvSpPr>
          <p:cNvPr id="38" name="楕円 37">
            <a:extLst>
              <a:ext uri="{FF2B5EF4-FFF2-40B4-BE49-F238E27FC236}">
                <a16:creationId xmlns:a16="http://schemas.microsoft.com/office/drawing/2014/main" id="{F329EBC2-3CB7-15A3-EE7A-1E99369CBADA}"/>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9" name="正方形/長方形 38">
            <a:extLst>
              <a:ext uri="{FF2B5EF4-FFF2-40B4-BE49-F238E27FC236}">
                <a16:creationId xmlns:a16="http://schemas.microsoft.com/office/drawing/2014/main" id="{FCFA75CA-4FD8-5B35-F437-2DE94643C805}"/>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概要</a:t>
            </a:r>
          </a:p>
        </p:txBody>
      </p:sp>
      <p:sp>
        <p:nvSpPr>
          <p:cNvPr id="40" name="楕円 39">
            <a:extLst>
              <a:ext uri="{FF2B5EF4-FFF2-40B4-BE49-F238E27FC236}">
                <a16:creationId xmlns:a16="http://schemas.microsoft.com/office/drawing/2014/main" id="{030E94F3-0186-C546-A177-4FF995C5308C}"/>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DF2C718A-6B37-0FBF-64EF-08699B1012B8}"/>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手法</a:t>
            </a:r>
          </a:p>
        </p:txBody>
      </p:sp>
      <p:sp>
        <p:nvSpPr>
          <p:cNvPr id="42" name="楕円 41">
            <a:extLst>
              <a:ext uri="{FF2B5EF4-FFF2-40B4-BE49-F238E27FC236}">
                <a16:creationId xmlns:a16="http://schemas.microsoft.com/office/drawing/2014/main" id="{0B617486-CD84-8BFE-B304-9B377540ADB8}"/>
              </a:ext>
            </a:extLst>
          </p:cNvPr>
          <p:cNvSpPr/>
          <p:nvPr/>
        </p:nvSpPr>
        <p:spPr>
          <a:xfrm>
            <a:off x="4810977"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99B67AB2-0245-BA5F-A533-01E5364F07E7}"/>
              </a:ext>
            </a:extLst>
          </p:cNvPr>
          <p:cNvSpPr/>
          <p:nvPr/>
        </p:nvSpPr>
        <p:spPr>
          <a:xfrm>
            <a:off x="4970321" y="12650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分析・考察</a:t>
            </a:r>
          </a:p>
        </p:txBody>
      </p:sp>
      <p:sp>
        <p:nvSpPr>
          <p:cNvPr id="44" name="楕円 43">
            <a:extLst>
              <a:ext uri="{FF2B5EF4-FFF2-40B4-BE49-F238E27FC236}">
                <a16:creationId xmlns:a16="http://schemas.microsoft.com/office/drawing/2014/main" id="{FAB9916B-7AE6-579B-BE95-5DFEC1CCD5D2}"/>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a:extLst>
              <a:ext uri="{FF2B5EF4-FFF2-40B4-BE49-F238E27FC236}">
                <a16:creationId xmlns:a16="http://schemas.microsoft.com/office/drawing/2014/main" id="{237ADB5E-FE09-1C84-224E-8AEC2E0B2E3C}"/>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まとめ</a:t>
            </a:r>
          </a:p>
        </p:txBody>
      </p:sp>
    </p:spTree>
    <p:extLst>
      <p:ext uri="{BB962C8B-B14F-4D97-AF65-F5344CB8AC3E}">
        <p14:creationId xmlns:p14="http://schemas.microsoft.com/office/powerpoint/2010/main" val="4048283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u="sng" dirty="0">
                <a:solidFill>
                  <a:srgbClr val="D4DDE1"/>
                </a:solidFill>
              </a:rPr>
              <a:t>注目する声優 </a:t>
            </a:r>
            <a:r>
              <a:rPr lang="en-US" altLang="ja-JP" u="sng" dirty="0">
                <a:solidFill>
                  <a:srgbClr val="D4DDE1"/>
                </a:solidFill>
              </a:rPr>
              <a:t>2/2</a:t>
            </a:r>
            <a:endParaRPr dirty="0">
              <a:solidFill>
                <a:srgbClr val="D4DDE1"/>
              </a:solidFill>
            </a:endParaRPr>
          </a:p>
        </p:txBody>
      </p:sp>
      <p:sp>
        <p:nvSpPr>
          <p:cNvPr id="498" name="Google Shape;498;p61"/>
          <p:cNvSpPr txBox="1">
            <a:spLocks noGrp="1"/>
          </p:cNvSpPr>
          <p:nvPr>
            <p:ph type="subTitle" idx="4"/>
          </p:nvPr>
        </p:nvSpPr>
        <p:spPr>
          <a:xfrm>
            <a:off x="713225" y="1681325"/>
            <a:ext cx="2816000" cy="618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tx1"/>
              </a:buClr>
              <a:buFont typeface="Wingdings" panose="05000000000000000000" pitchFamily="2" charset="2"/>
              <a:buChar char="p"/>
            </a:pPr>
            <a:r>
              <a:rPr lang="ja-JP" altLang="en-US" b="1" dirty="0">
                <a:solidFill>
                  <a:srgbClr val="A01D26"/>
                </a:solidFill>
              </a:rPr>
              <a:t>大御所</a:t>
            </a:r>
            <a:r>
              <a:rPr lang="ja-JP" altLang="en-US" b="1" dirty="0">
                <a:solidFill>
                  <a:srgbClr val="D4DDE1"/>
                </a:solidFill>
              </a:rPr>
              <a:t>声優</a:t>
            </a:r>
          </a:p>
          <a:p>
            <a:pPr marL="285750" lvl="0" indent="-285750" algn="l" rtl="0">
              <a:spcBef>
                <a:spcPts val="0"/>
              </a:spcBef>
              <a:spcAft>
                <a:spcPts val="0"/>
              </a:spcAft>
              <a:buClr>
                <a:schemeClr val="tx1"/>
              </a:buClr>
              <a:buFont typeface="Wingdings" panose="05000000000000000000" pitchFamily="2" charset="2"/>
              <a:buChar char="p"/>
            </a:pPr>
            <a:r>
              <a:rPr lang="ja-JP" altLang="en-US" b="1" dirty="0">
                <a:solidFill>
                  <a:srgbClr val="A01D26"/>
                </a:solidFill>
              </a:rPr>
              <a:t>幅広い役</a:t>
            </a:r>
            <a:r>
              <a:rPr lang="ja-JP" altLang="en-US" b="1" dirty="0">
                <a:solidFill>
                  <a:srgbClr val="D4DDE1"/>
                </a:solidFill>
              </a:rPr>
              <a:t>を演じる印象が強い</a:t>
            </a:r>
          </a:p>
        </p:txBody>
      </p:sp>
      <p:sp>
        <p:nvSpPr>
          <p:cNvPr id="503" name="Google Shape;503;p61"/>
          <p:cNvSpPr txBox="1">
            <a:spLocks noGrp="1"/>
          </p:cNvSpPr>
          <p:nvPr>
            <p:ph type="title" idx="9"/>
          </p:nvPr>
        </p:nvSpPr>
        <p:spPr>
          <a:xfrm>
            <a:off x="713225" y="1102350"/>
            <a:ext cx="237335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b="1" dirty="0"/>
              <a:t>山寺宏一</a:t>
            </a:r>
          </a:p>
        </p:txBody>
      </p:sp>
      <p:sp>
        <p:nvSpPr>
          <p:cNvPr id="2" name="スライド番号プレースホルダー 1">
            <a:extLst>
              <a:ext uri="{FF2B5EF4-FFF2-40B4-BE49-F238E27FC236}">
                <a16:creationId xmlns:a16="http://schemas.microsoft.com/office/drawing/2014/main" id="{EE9EED17-F629-64EA-2E51-E1590C02F344}"/>
              </a:ext>
            </a:extLst>
          </p:cNvPr>
          <p:cNvSpPr>
            <a:spLocks noGrp="1"/>
          </p:cNvSpPr>
          <p:nvPr>
            <p:ph type="sldNum" sz="quarter" idx="17"/>
          </p:nvPr>
        </p:nvSpPr>
        <p:spPr/>
        <p:txBody>
          <a:bodyPr/>
          <a:lstStyle/>
          <a:p>
            <a:fld id="{9832A988-06BA-449C-8585-FFF7D8DB6DB9}" type="slidenum">
              <a:rPr kumimoji="1" lang="ja-JP" altLang="en-US" smtClean="0"/>
              <a:t>21</a:t>
            </a:fld>
            <a:endParaRPr kumimoji="1" lang="ja-JP" altLang="en-US" dirty="0"/>
          </a:p>
        </p:txBody>
      </p:sp>
      <p:sp>
        <p:nvSpPr>
          <p:cNvPr id="17" name="Google Shape;498;p61">
            <a:extLst>
              <a:ext uri="{FF2B5EF4-FFF2-40B4-BE49-F238E27FC236}">
                <a16:creationId xmlns:a16="http://schemas.microsoft.com/office/drawing/2014/main" id="{EC1C3E20-5A41-B620-1BC3-8A71D3EDBF75}"/>
              </a:ext>
            </a:extLst>
          </p:cNvPr>
          <p:cNvSpPr txBox="1">
            <a:spLocks/>
          </p:cNvSpPr>
          <p:nvPr/>
        </p:nvSpPr>
        <p:spPr>
          <a:xfrm>
            <a:off x="713225" y="3612125"/>
            <a:ext cx="3181975" cy="6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285750" indent="-285750">
              <a:buClr>
                <a:schemeClr val="tx1"/>
              </a:buClr>
              <a:buFont typeface="Wingdings" panose="05000000000000000000" pitchFamily="2" charset="2"/>
              <a:buChar char="p"/>
            </a:pPr>
            <a:r>
              <a:rPr lang="en-US" altLang="ja-JP" dirty="0">
                <a:solidFill>
                  <a:srgbClr val="D4DDE1"/>
                </a:solidFill>
              </a:rPr>
              <a:t>2024</a:t>
            </a:r>
            <a:r>
              <a:rPr lang="ja-JP" altLang="en-US" dirty="0">
                <a:solidFill>
                  <a:srgbClr val="D4DDE1"/>
                </a:solidFill>
              </a:rPr>
              <a:t>年声優アワードにて</a:t>
            </a:r>
            <a:br>
              <a:rPr lang="ja-JP" altLang="en-US" dirty="0">
                <a:solidFill>
                  <a:srgbClr val="D4DDE1"/>
                </a:solidFill>
              </a:rPr>
            </a:br>
            <a:r>
              <a:rPr lang="ja-JP" altLang="en-US" dirty="0">
                <a:solidFill>
                  <a:srgbClr val="A01D26"/>
                </a:solidFill>
              </a:rPr>
              <a:t>新人声優賞</a:t>
            </a:r>
            <a:r>
              <a:rPr lang="ja-JP" altLang="en-US" dirty="0">
                <a:solidFill>
                  <a:srgbClr val="D4DDE1"/>
                </a:solidFill>
              </a:rPr>
              <a:t>を受賞した若手俳優</a:t>
            </a:r>
          </a:p>
        </p:txBody>
      </p:sp>
      <p:sp>
        <p:nvSpPr>
          <p:cNvPr id="18" name="Google Shape;503;p61">
            <a:extLst>
              <a:ext uri="{FF2B5EF4-FFF2-40B4-BE49-F238E27FC236}">
                <a16:creationId xmlns:a16="http://schemas.microsoft.com/office/drawing/2014/main" id="{46DC8355-DCF3-D2FB-83C6-B3F61F651A2E}"/>
              </a:ext>
            </a:extLst>
          </p:cNvPr>
          <p:cNvSpPr txBox="1">
            <a:spLocks/>
          </p:cNvSpPr>
          <p:nvPr/>
        </p:nvSpPr>
        <p:spPr>
          <a:xfrm>
            <a:off x="713225" y="3033150"/>
            <a:ext cx="237335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pPr marL="0" indent="0">
              <a:buNone/>
            </a:pPr>
            <a:r>
              <a:rPr lang="ja-JP" altLang="en-US" b="1" dirty="0"/>
              <a:t>羊宮妃那</a:t>
            </a:r>
            <a:endParaRPr lang="en-US" altLang="ja-JP" b="1" dirty="0"/>
          </a:p>
        </p:txBody>
      </p:sp>
      <p:sp>
        <p:nvSpPr>
          <p:cNvPr id="28" name="テキスト ボックス 27">
            <a:extLst>
              <a:ext uri="{FF2B5EF4-FFF2-40B4-BE49-F238E27FC236}">
                <a16:creationId xmlns:a16="http://schemas.microsoft.com/office/drawing/2014/main" id="{5BA47D50-349A-879C-29B2-8FC7CD24D956}"/>
              </a:ext>
            </a:extLst>
          </p:cNvPr>
          <p:cNvSpPr txBox="1"/>
          <p:nvPr/>
        </p:nvSpPr>
        <p:spPr>
          <a:xfrm>
            <a:off x="4367800" y="2212355"/>
            <a:ext cx="2202279"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ja-JP" altLang="en-US" b="1" i="0" u="sng" dirty="0">
                <a:solidFill>
                  <a:srgbClr val="20232A"/>
                </a:solidFill>
                <a:effectLst/>
                <a:latin typeface="-apple-system"/>
              </a:rPr>
              <a:t>新世紀エヴァンゲリオン</a:t>
            </a:r>
            <a:endParaRPr lang="en-US" altLang="ja-JP" b="1" i="0" u="sng" dirty="0">
              <a:solidFill>
                <a:srgbClr val="20232A"/>
              </a:solidFill>
              <a:effectLst/>
              <a:latin typeface="-apple-system"/>
            </a:endParaRPr>
          </a:p>
          <a:p>
            <a:pPr algn="ctr"/>
            <a:r>
              <a:rPr lang="ja-JP" altLang="en-US" b="1" i="0" dirty="0">
                <a:solidFill>
                  <a:srgbClr val="20232A"/>
                </a:solidFill>
                <a:effectLst/>
                <a:latin typeface="-apple-system"/>
              </a:rPr>
              <a:t>加持リョウジ</a:t>
            </a:r>
            <a:endParaRPr lang="ja-JP" altLang="en-US" sz="1200" b="1" i="0" dirty="0">
              <a:solidFill>
                <a:srgbClr val="20232A"/>
              </a:solidFill>
              <a:effectLst/>
              <a:latin typeface="-apple-system"/>
            </a:endParaRPr>
          </a:p>
        </p:txBody>
      </p:sp>
      <p:sp>
        <p:nvSpPr>
          <p:cNvPr id="29" name="テキスト ボックス 28">
            <a:extLst>
              <a:ext uri="{FF2B5EF4-FFF2-40B4-BE49-F238E27FC236}">
                <a16:creationId xmlns:a16="http://schemas.microsoft.com/office/drawing/2014/main" id="{CD8EB954-6B01-A3C2-AB73-B864E690138B}"/>
              </a:ext>
            </a:extLst>
          </p:cNvPr>
          <p:cNvSpPr txBox="1"/>
          <p:nvPr/>
        </p:nvSpPr>
        <p:spPr>
          <a:xfrm>
            <a:off x="95798" y="4905805"/>
            <a:ext cx="8952403" cy="461665"/>
          </a:xfrm>
          <a:prstGeom prst="rect">
            <a:avLst/>
          </a:prstGeom>
          <a:noFill/>
        </p:spPr>
        <p:txBody>
          <a:bodyPr wrap="square">
            <a:spAutoFit/>
          </a:bodyPr>
          <a:lstStyle/>
          <a:p>
            <a:r>
              <a:rPr lang="en-US" altLang="ja-JP" sz="800" b="0" i="0" dirty="0">
                <a:solidFill>
                  <a:schemeClr val="bg1"/>
                </a:solidFill>
                <a:effectLst/>
                <a:latin typeface="YakuHanJP"/>
              </a:rPr>
              <a:t>©</a:t>
            </a:r>
            <a:r>
              <a:rPr lang="ja-JP" altLang="en-US" sz="800" b="0" i="0" dirty="0">
                <a:solidFill>
                  <a:schemeClr val="bg1"/>
                </a:solidFill>
                <a:effectLst/>
                <a:latin typeface="YakuHanJP"/>
              </a:rPr>
              <a:t>カラー</a:t>
            </a:r>
            <a:r>
              <a:rPr lang="en-US" altLang="ja-JP" sz="800" b="0" i="0" dirty="0">
                <a:solidFill>
                  <a:schemeClr val="bg1"/>
                </a:solidFill>
                <a:effectLst/>
                <a:latin typeface="YakuHanJP"/>
              </a:rPr>
              <a:t>©</a:t>
            </a:r>
            <a:r>
              <a:rPr lang="ja-JP" altLang="en-US" sz="800" b="0" i="0" dirty="0">
                <a:solidFill>
                  <a:schemeClr val="bg1"/>
                </a:solidFill>
                <a:effectLst/>
                <a:latin typeface="YakuHanJP"/>
              </a:rPr>
              <a:t>やなせたかし／フレーベル館・</a:t>
            </a:r>
            <a:r>
              <a:rPr lang="en-US" altLang="ja-JP" sz="800" b="0" i="0" dirty="0">
                <a:solidFill>
                  <a:schemeClr val="bg1"/>
                </a:solidFill>
                <a:effectLst/>
                <a:latin typeface="YakuHanJP"/>
              </a:rPr>
              <a:t>TMS</a:t>
            </a:r>
            <a:r>
              <a:rPr lang="ja-JP" altLang="en-US" sz="800" b="0" i="0" dirty="0">
                <a:solidFill>
                  <a:schemeClr val="bg1"/>
                </a:solidFill>
                <a:effectLst/>
                <a:latin typeface="YakuHanJP"/>
              </a:rPr>
              <a:t>・</a:t>
            </a:r>
            <a:r>
              <a:rPr lang="en-US" altLang="ja-JP" sz="800" b="0" i="0" dirty="0">
                <a:solidFill>
                  <a:schemeClr val="bg1"/>
                </a:solidFill>
                <a:effectLst/>
                <a:latin typeface="YakuHanJP"/>
              </a:rPr>
              <a:t>NTV©</a:t>
            </a:r>
            <a:r>
              <a:rPr lang="ja-JP" altLang="en-US" sz="800" b="0" i="0" dirty="0">
                <a:solidFill>
                  <a:schemeClr val="bg1"/>
                </a:solidFill>
                <a:effectLst/>
                <a:latin typeface="YakuHanJP"/>
              </a:rPr>
              <a:t>桜井のりお（秋田書店）／僕ヤバ製作委員会</a:t>
            </a:r>
          </a:p>
          <a:p>
            <a:endParaRPr lang="ja-JP" altLang="en-US" sz="800" b="0" i="0" dirty="0">
              <a:solidFill>
                <a:schemeClr val="bg1"/>
              </a:solidFill>
              <a:effectLst/>
              <a:latin typeface="YakuHanJP"/>
            </a:endParaRPr>
          </a:p>
          <a:p>
            <a:endParaRPr lang="ja-JP" altLang="en-US" sz="800" b="0" i="0" dirty="0">
              <a:solidFill>
                <a:schemeClr val="bg1"/>
              </a:solidFill>
              <a:effectLst/>
              <a:latin typeface="YakuHanJP"/>
            </a:endParaRPr>
          </a:p>
        </p:txBody>
      </p:sp>
      <p:sp>
        <p:nvSpPr>
          <p:cNvPr id="30" name="テキスト ボックス 29">
            <a:extLst>
              <a:ext uri="{FF2B5EF4-FFF2-40B4-BE49-F238E27FC236}">
                <a16:creationId xmlns:a16="http://schemas.microsoft.com/office/drawing/2014/main" id="{2C5591A3-2574-6319-841C-37AC70D18F15}"/>
              </a:ext>
            </a:extLst>
          </p:cNvPr>
          <p:cNvSpPr txBox="1"/>
          <p:nvPr/>
        </p:nvSpPr>
        <p:spPr>
          <a:xfrm>
            <a:off x="9486243" y="2866295"/>
            <a:ext cx="3139630" cy="276999"/>
          </a:xfrm>
          <a:prstGeom prst="rect">
            <a:avLst/>
          </a:prstGeom>
          <a:noFill/>
        </p:spPr>
        <p:txBody>
          <a:bodyPr wrap="square">
            <a:spAutoFit/>
          </a:bodyPr>
          <a:lstStyle/>
          <a:p>
            <a:endParaRPr lang="ja-JP" altLang="en-US" sz="1200" dirty="0"/>
          </a:p>
        </p:txBody>
      </p:sp>
      <p:sp>
        <p:nvSpPr>
          <p:cNvPr id="31" name="テキスト ボックス 30">
            <a:extLst>
              <a:ext uri="{FF2B5EF4-FFF2-40B4-BE49-F238E27FC236}">
                <a16:creationId xmlns:a16="http://schemas.microsoft.com/office/drawing/2014/main" id="{3511FF47-0AE9-58F2-B437-BB30FF043474}"/>
              </a:ext>
            </a:extLst>
          </p:cNvPr>
          <p:cNvSpPr txBox="1"/>
          <p:nvPr/>
        </p:nvSpPr>
        <p:spPr>
          <a:xfrm>
            <a:off x="7134996" y="2208090"/>
            <a:ext cx="1186388"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fontAlgn="base"/>
            <a:r>
              <a:rPr lang="ja-JP" altLang="en-US" b="1" u="sng" dirty="0">
                <a:solidFill>
                  <a:srgbClr val="333333"/>
                </a:solidFill>
                <a:latin typeface="Hiragino Kaku Gothic Pro"/>
              </a:rPr>
              <a:t>アンパンマン</a:t>
            </a:r>
            <a:endParaRPr lang="en-US" altLang="ja-JP" b="1" u="sng" dirty="0">
              <a:solidFill>
                <a:srgbClr val="333333"/>
              </a:solidFill>
              <a:latin typeface="Hiragino Kaku Gothic Pro"/>
            </a:endParaRPr>
          </a:p>
          <a:p>
            <a:pPr algn="ctr" fontAlgn="base"/>
            <a:r>
              <a:rPr lang="ja-JP" altLang="en-US" b="1" i="0" dirty="0">
                <a:solidFill>
                  <a:srgbClr val="333333"/>
                </a:solidFill>
                <a:effectLst/>
                <a:latin typeface="Hiragino Kaku Gothic Pro"/>
              </a:rPr>
              <a:t>カバオ</a:t>
            </a:r>
          </a:p>
        </p:txBody>
      </p:sp>
      <p:sp>
        <p:nvSpPr>
          <p:cNvPr id="33" name="テキスト ボックス 32">
            <a:extLst>
              <a:ext uri="{FF2B5EF4-FFF2-40B4-BE49-F238E27FC236}">
                <a16:creationId xmlns:a16="http://schemas.microsoft.com/office/drawing/2014/main" id="{09691422-B211-B2F3-D660-14A5A8DC2050}"/>
              </a:ext>
            </a:extLst>
          </p:cNvPr>
          <p:cNvSpPr txBox="1"/>
          <p:nvPr/>
        </p:nvSpPr>
        <p:spPr>
          <a:xfrm>
            <a:off x="10050085" y="3612125"/>
            <a:ext cx="1323468" cy="307777"/>
          </a:xfrm>
          <a:prstGeom prst="rect">
            <a:avLst/>
          </a:prstGeom>
          <a:noFill/>
        </p:spPr>
        <p:txBody>
          <a:bodyPr wrap="square">
            <a:spAutoFit/>
          </a:bodyPr>
          <a:lstStyle/>
          <a:p>
            <a:endParaRPr lang="ja-JP" altLang="en-US" dirty="0"/>
          </a:p>
        </p:txBody>
      </p:sp>
      <p:sp>
        <p:nvSpPr>
          <p:cNvPr id="36" name="テキスト ボックス 35">
            <a:extLst>
              <a:ext uri="{FF2B5EF4-FFF2-40B4-BE49-F238E27FC236}">
                <a16:creationId xmlns:a16="http://schemas.microsoft.com/office/drawing/2014/main" id="{0F720BFE-5683-E58A-CB99-C63BC206B8ED}"/>
              </a:ext>
            </a:extLst>
          </p:cNvPr>
          <p:cNvSpPr txBox="1"/>
          <p:nvPr/>
        </p:nvSpPr>
        <p:spPr>
          <a:xfrm>
            <a:off x="4460410" y="4159272"/>
            <a:ext cx="201705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kumimoji="1" lang="ja-JP" altLang="en-US" b="1" u="sng" dirty="0">
                <a:solidFill>
                  <a:srgbClr val="20232A"/>
                </a:solidFill>
              </a:rPr>
              <a:t>僕の心のヤバイやつ</a:t>
            </a:r>
            <a:endParaRPr kumimoji="1" lang="en-US" altLang="ja-JP" b="1" u="sng" dirty="0">
              <a:solidFill>
                <a:srgbClr val="20232A"/>
              </a:solidFill>
            </a:endParaRPr>
          </a:p>
          <a:p>
            <a:pPr algn="ctr"/>
            <a:r>
              <a:rPr kumimoji="1" lang="ja-JP" altLang="en-US" b="1" dirty="0">
                <a:solidFill>
                  <a:srgbClr val="20232A"/>
                </a:solidFill>
              </a:rPr>
              <a:t>山田杏奈</a:t>
            </a:r>
            <a:endParaRPr kumimoji="1" lang="en-US" altLang="ja-JP" b="1" dirty="0">
              <a:solidFill>
                <a:srgbClr val="20232A"/>
              </a:solidFill>
            </a:endParaRPr>
          </a:p>
        </p:txBody>
      </p:sp>
      <p:pic>
        <p:nvPicPr>
          <p:cNvPr id="3" name="Picture 4" descr="新世紀エヴァンゲリオン（加持リョウジ）">
            <a:extLst>
              <a:ext uri="{FF2B5EF4-FFF2-40B4-BE49-F238E27FC236}">
                <a16:creationId xmlns:a16="http://schemas.microsoft.com/office/drawing/2014/main" id="{65857077-D72B-2F07-90AA-D5C40A31FC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63" r="8557"/>
          <a:stretch/>
        </p:blipFill>
        <p:spPr bwMode="auto">
          <a:xfrm>
            <a:off x="4816388" y="920653"/>
            <a:ext cx="1305102" cy="12214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僕の心のヤバイやつ karte9| バンダイチャンネル｜最新作から不朽の名作までアニメ・特撮作品を配信中！">
            <a:extLst>
              <a:ext uri="{FF2B5EF4-FFF2-40B4-BE49-F238E27FC236}">
                <a16:creationId xmlns:a16="http://schemas.microsoft.com/office/drawing/2014/main" id="{A01EAFE9-238F-3556-0DF2-214072244A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848" r="31746" b="23243"/>
          <a:stretch/>
        </p:blipFill>
        <p:spPr bwMode="auto">
          <a:xfrm>
            <a:off x="4875745" y="2875159"/>
            <a:ext cx="1186388" cy="11801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なかまのしょうかい｜アンパンマンについて｜アンパンマン ...">
            <a:extLst>
              <a:ext uri="{FF2B5EF4-FFF2-40B4-BE49-F238E27FC236}">
                <a16:creationId xmlns:a16="http://schemas.microsoft.com/office/drawing/2014/main" id="{D1A9374C-D1C9-57EE-11CB-E491F08A2B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638" r="13149"/>
          <a:stretch/>
        </p:blipFill>
        <p:spPr bwMode="auto">
          <a:xfrm>
            <a:off x="7134996" y="907709"/>
            <a:ext cx="1186388" cy="1163088"/>
          </a:xfrm>
          <a:prstGeom prst="rect">
            <a:avLst/>
          </a:prstGeom>
          <a:noFill/>
          <a:extLst>
            <a:ext uri="{909E8E84-426E-40DD-AFC4-6F175D3DCCD1}">
              <a14:hiddenFill xmlns:a14="http://schemas.microsoft.com/office/drawing/2010/main">
                <a:solidFill>
                  <a:srgbClr val="FFFFFF"/>
                </a:solidFill>
              </a14:hiddenFill>
            </a:ext>
          </a:extLst>
        </p:spPr>
      </p:pic>
      <p:sp>
        <p:nvSpPr>
          <p:cNvPr id="7" name="楕円 6">
            <a:extLst>
              <a:ext uri="{FF2B5EF4-FFF2-40B4-BE49-F238E27FC236}">
                <a16:creationId xmlns:a16="http://schemas.microsoft.com/office/drawing/2014/main" id="{7E7DCD7A-1585-7CC0-2889-DCD94502E63F}"/>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8" name="正方形/長方形 7">
            <a:extLst>
              <a:ext uri="{FF2B5EF4-FFF2-40B4-BE49-F238E27FC236}">
                <a16:creationId xmlns:a16="http://schemas.microsoft.com/office/drawing/2014/main" id="{5CC60DD9-E0A6-188C-66EC-1E42A0E963DC}"/>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9" name="楕円 8">
            <a:extLst>
              <a:ext uri="{FF2B5EF4-FFF2-40B4-BE49-F238E27FC236}">
                <a16:creationId xmlns:a16="http://schemas.microsoft.com/office/drawing/2014/main" id="{41B7F91C-16E9-BF58-7A15-D8F3282D8B5F}"/>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8A8A31F4-9736-0230-52CF-8586A78A9F40}"/>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11" name="楕円 10">
            <a:extLst>
              <a:ext uri="{FF2B5EF4-FFF2-40B4-BE49-F238E27FC236}">
                <a16:creationId xmlns:a16="http://schemas.microsoft.com/office/drawing/2014/main" id="{93F26C4A-10F7-5324-BBC3-091C6EAC4EBF}"/>
              </a:ext>
            </a:extLst>
          </p:cNvPr>
          <p:cNvSpPr/>
          <p:nvPr/>
        </p:nvSpPr>
        <p:spPr>
          <a:xfrm>
            <a:off x="4810977"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CE8247CA-6EBF-6734-CCA1-D6C2F6F9A8B6}"/>
              </a:ext>
            </a:extLst>
          </p:cNvPr>
          <p:cNvSpPr/>
          <p:nvPr/>
        </p:nvSpPr>
        <p:spPr>
          <a:xfrm>
            <a:off x="4970321" y="12650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13" name="楕円 12">
            <a:extLst>
              <a:ext uri="{FF2B5EF4-FFF2-40B4-BE49-F238E27FC236}">
                <a16:creationId xmlns:a16="http://schemas.microsoft.com/office/drawing/2014/main" id="{991C79FF-1AAA-F212-0C3D-6C03A995B9CA}"/>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27DFEF6-4ED4-BE26-3F0F-8217FF158809}"/>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extLst>
      <p:ext uri="{BB962C8B-B14F-4D97-AF65-F5344CB8AC3E}">
        <p14:creationId xmlns:p14="http://schemas.microsoft.com/office/powerpoint/2010/main" val="241568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lvl="0"/>
            <a:r>
              <a:rPr lang="ja-JP" altLang="en-US" u="sng" dirty="0"/>
              <a:t>特定声優に対する分析・考察</a:t>
            </a:r>
            <a:endParaRPr u="sng" dirty="0"/>
          </a:p>
        </p:txBody>
      </p:sp>
      <p:graphicFrame>
        <p:nvGraphicFramePr>
          <p:cNvPr id="697" name="Google Shape;697;p80"/>
          <p:cNvGraphicFramePr/>
          <p:nvPr>
            <p:extLst>
              <p:ext uri="{D42A27DB-BD31-4B8C-83A1-F6EECF244321}">
                <p14:modId xmlns:p14="http://schemas.microsoft.com/office/powerpoint/2010/main" val="2903669993"/>
              </p:ext>
            </p:extLst>
          </p:nvPr>
        </p:nvGraphicFramePr>
        <p:xfrm>
          <a:off x="296345" y="1378033"/>
          <a:ext cx="5025224" cy="2796145"/>
        </p:xfrm>
        <a:graphic>
          <a:graphicData uri="http://schemas.openxmlformats.org/drawingml/2006/table">
            <a:tbl>
              <a:tblPr>
                <a:noFill/>
                <a:tableStyleId>{33D9AC1F-D2DD-442D-B6FE-9ED7ACD0852F}</a:tableStyleId>
              </a:tblPr>
              <a:tblGrid>
                <a:gridCol w="897271">
                  <a:extLst>
                    <a:ext uri="{9D8B030D-6E8A-4147-A177-3AD203B41FA5}">
                      <a16:colId xmlns:a16="http://schemas.microsoft.com/office/drawing/2014/main" val="20000"/>
                    </a:ext>
                  </a:extLst>
                </a:gridCol>
                <a:gridCol w="1403095">
                  <a:extLst>
                    <a:ext uri="{9D8B030D-6E8A-4147-A177-3AD203B41FA5}">
                      <a16:colId xmlns:a16="http://schemas.microsoft.com/office/drawing/2014/main" val="20001"/>
                    </a:ext>
                  </a:extLst>
                </a:gridCol>
                <a:gridCol w="1301461">
                  <a:extLst>
                    <a:ext uri="{9D8B030D-6E8A-4147-A177-3AD203B41FA5}">
                      <a16:colId xmlns:a16="http://schemas.microsoft.com/office/drawing/2014/main" val="20002"/>
                    </a:ext>
                  </a:extLst>
                </a:gridCol>
                <a:gridCol w="1423397">
                  <a:extLst>
                    <a:ext uri="{9D8B030D-6E8A-4147-A177-3AD203B41FA5}">
                      <a16:colId xmlns:a16="http://schemas.microsoft.com/office/drawing/2014/main" val="20003"/>
                    </a:ext>
                  </a:extLst>
                </a:gridCol>
              </a:tblGrid>
              <a:tr h="559229">
                <a:tc>
                  <a:txBody>
                    <a:bodyPr/>
                    <a:lstStyle/>
                    <a:p>
                      <a:pPr algn="ctr"/>
                      <a:r>
                        <a:rPr kumimoji="1" lang="ja-JP" altLang="en-US" sz="1600" dirty="0"/>
                        <a:t>声優</a:t>
                      </a:r>
                    </a:p>
                  </a:txBody>
                  <a:tcPr marL="88177" marR="88177" marT="44088" marB="44088">
                    <a:lnL w="28575" cap="flat" cmpd="sng">
                      <a:solidFill>
                        <a:schemeClr val="accent1"/>
                      </a:solidFill>
                      <a:prstDash val="solid"/>
                      <a:round/>
                      <a:headEnd type="none" w="sm" len="sm"/>
                      <a:tailEnd type="none" w="sm" len="sm"/>
                    </a:lnL>
                    <a:lnR w="28575"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1"/>
                    </a:solidFill>
                  </a:tcPr>
                </a:tc>
                <a:tc>
                  <a:txBody>
                    <a:bodyPr/>
                    <a:lstStyle/>
                    <a:p>
                      <a:pPr algn="ctr"/>
                      <a:r>
                        <a:rPr kumimoji="1" lang="ja-JP" altLang="en-US" sz="1400" dirty="0">
                          <a:solidFill>
                            <a:srgbClr val="D4DDE1"/>
                          </a:solidFill>
                        </a:rPr>
                        <a:t>次数</a:t>
                      </a:r>
                    </a:p>
                  </a:txBody>
                  <a:tcPr marL="88177" marR="88177" marT="44088" marB="44088">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algn="ctr"/>
                      <a:r>
                        <a:rPr kumimoji="1" lang="ja-JP" altLang="en-US" sz="1400" dirty="0">
                          <a:solidFill>
                            <a:srgbClr val="D4DDE1"/>
                          </a:solidFill>
                        </a:rPr>
                        <a:t>次数中心性</a:t>
                      </a: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tc>
                  <a:txBody>
                    <a:bodyPr/>
                    <a:lstStyle/>
                    <a:p>
                      <a:pPr algn="ctr"/>
                      <a:r>
                        <a:rPr kumimoji="1" lang="ja-JP" altLang="en-US" sz="1400" dirty="0">
                          <a:solidFill>
                            <a:srgbClr val="D4DDE1"/>
                          </a:solidFill>
                        </a:rPr>
                        <a:t>固有ベクトル</a:t>
                      </a:r>
                      <a:br>
                        <a:rPr kumimoji="1" lang="en-US" altLang="ja-JP" sz="1400" dirty="0">
                          <a:solidFill>
                            <a:srgbClr val="D4DDE1"/>
                          </a:solidFill>
                        </a:rPr>
                      </a:br>
                      <a:r>
                        <a:rPr kumimoji="1" lang="ja-JP" altLang="en-US" sz="1400" dirty="0">
                          <a:solidFill>
                            <a:srgbClr val="D4DDE1"/>
                          </a:solidFill>
                        </a:rPr>
                        <a:t>中心性</a:t>
                      </a: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559229">
                <a:tc>
                  <a:txBody>
                    <a:bodyPr/>
                    <a:lstStyle/>
                    <a:p>
                      <a:pPr algn="ctr"/>
                      <a:r>
                        <a:rPr kumimoji="1" lang="ja-JP" altLang="en-US" sz="1400" b="1" u="sng" dirty="0"/>
                        <a:t>宮野真守</a:t>
                      </a:r>
                    </a:p>
                  </a:txBody>
                  <a:tcPr marL="88177" marR="88177" marT="44088" marB="44088">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algn="r"/>
                      <a:r>
                        <a:rPr kumimoji="1" lang="en-US" altLang="ja-JP" sz="1400" b="1" dirty="0">
                          <a:solidFill>
                            <a:srgbClr val="A50021"/>
                          </a:solidFill>
                        </a:rPr>
                        <a:t>167</a:t>
                      </a:r>
                      <a:endParaRPr kumimoji="1" lang="ja-JP" altLang="en-US" sz="1400" b="1" dirty="0">
                        <a:solidFill>
                          <a:srgbClr val="A50021"/>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algn="r"/>
                      <a:r>
                        <a:rPr kumimoji="1" lang="en-US" altLang="ja-JP" sz="1400" b="1" dirty="0">
                          <a:solidFill>
                            <a:srgbClr val="A50021"/>
                          </a:solidFill>
                        </a:rPr>
                        <a:t>0.23255</a:t>
                      </a:r>
                      <a:endParaRPr kumimoji="1" lang="ja-JP" altLang="en-US" sz="1400" b="1" dirty="0">
                        <a:solidFill>
                          <a:srgbClr val="A50021"/>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algn="r"/>
                      <a:r>
                        <a:rPr kumimoji="1" lang="en-US" altLang="ja-JP" sz="1400" b="1" dirty="0">
                          <a:solidFill>
                            <a:srgbClr val="A50021"/>
                          </a:solidFill>
                        </a:rPr>
                        <a:t>0.1317</a:t>
                      </a:r>
                      <a:endParaRPr kumimoji="1" lang="ja-JP" altLang="en-US" sz="1400" b="1" dirty="0">
                        <a:solidFill>
                          <a:srgbClr val="A50021"/>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59229">
                <a:tc>
                  <a:txBody>
                    <a:bodyPr/>
                    <a:lstStyle/>
                    <a:p>
                      <a:pPr algn="ctr"/>
                      <a:r>
                        <a:rPr kumimoji="1" lang="ja-JP" altLang="en-US" sz="1400" b="1" dirty="0"/>
                        <a:t>釘宮理恵</a:t>
                      </a:r>
                    </a:p>
                  </a:txBody>
                  <a:tcPr marL="88177" marR="88177" marT="44088" marB="44088">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algn="r"/>
                      <a:r>
                        <a:rPr kumimoji="1" lang="en-US" altLang="ja-JP" sz="1400" b="1" dirty="0">
                          <a:solidFill>
                            <a:srgbClr val="2D3033"/>
                          </a:solidFill>
                        </a:rPr>
                        <a:t>68</a:t>
                      </a:r>
                      <a:endParaRPr kumimoji="1" lang="ja-JP" altLang="en-US" sz="1400" b="1" dirty="0">
                        <a:solidFill>
                          <a:srgbClr val="2D3033"/>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algn="r"/>
                      <a:r>
                        <a:rPr kumimoji="1" lang="en-US" altLang="ja-JP" sz="1400" b="1" dirty="0">
                          <a:solidFill>
                            <a:srgbClr val="2D3033"/>
                          </a:solidFill>
                        </a:rPr>
                        <a:t>0.0947</a:t>
                      </a:r>
                      <a:endParaRPr kumimoji="1" lang="ja-JP" altLang="en-US" sz="1400" b="1" dirty="0">
                        <a:solidFill>
                          <a:srgbClr val="2D3033"/>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algn="r"/>
                      <a:r>
                        <a:rPr kumimoji="1" lang="en-US" altLang="ja-JP" sz="1400" b="1" dirty="0">
                          <a:solidFill>
                            <a:srgbClr val="2D3033"/>
                          </a:solidFill>
                        </a:rPr>
                        <a:t>0.0136</a:t>
                      </a:r>
                      <a:endParaRPr kumimoji="1" lang="ja-JP" altLang="en-US" sz="1400" b="1" dirty="0">
                        <a:solidFill>
                          <a:srgbClr val="2D3033"/>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59229">
                <a:tc>
                  <a:txBody>
                    <a:bodyPr/>
                    <a:lstStyle/>
                    <a:p>
                      <a:pPr algn="ctr"/>
                      <a:r>
                        <a:rPr kumimoji="1" lang="ja-JP" altLang="en-US" sz="1400" b="1" dirty="0"/>
                        <a:t>山寺宏一</a:t>
                      </a:r>
                    </a:p>
                  </a:txBody>
                  <a:tcPr marL="88177" marR="88177" marT="44088" marB="44088">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algn="r"/>
                      <a:r>
                        <a:rPr kumimoji="1" lang="en-US" altLang="ja-JP" sz="1400" b="0" dirty="0">
                          <a:solidFill>
                            <a:srgbClr val="2D3033"/>
                          </a:solidFill>
                        </a:rPr>
                        <a:t>65</a:t>
                      </a:r>
                      <a:endParaRPr kumimoji="1" lang="ja-JP" altLang="en-US" sz="1400" b="0" dirty="0">
                        <a:solidFill>
                          <a:srgbClr val="2D3033"/>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algn="r"/>
                      <a:r>
                        <a:rPr kumimoji="1" lang="en-US" altLang="ja-JP" sz="1400" b="0" dirty="0">
                          <a:solidFill>
                            <a:srgbClr val="2D3033"/>
                          </a:solidFill>
                        </a:rPr>
                        <a:t>0.0905</a:t>
                      </a:r>
                      <a:endParaRPr kumimoji="1" lang="ja-JP" altLang="en-US" sz="1400" b="0" dirty="0">
                        <a:solidFill>
                          <a:srgbClr val="2D3033"/>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algn="r"/>
                      <a:r>
                        <a:rPr kumimoji="1" lang="en-US" altLang="ja-JP" sz="1400" b="0" dirty="0">
                          <a:solidFill>
                            <a:srgbClr val="2D3033"/>
                          </a:solidFill>
                        </a:rPr>
                        <a:t>0.0503</a:t>
                      </a:r>
                      <a:endParaRPr kumimoji="1" lang="ja-JP" altLang="en-US" sz="1400" b="0" dirty="0">
                        <a:solidFill>
                          <a:srgbClr val="2D3033"/>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59229">
                <a:tc>
                  <a:txBody>
                    <a:bodyPr/>
                    <a:lstStyle/>
                    <a:p>
                      <a:pPr algn="ctr"/>
                      <a:r>
                        <a:rPr kumimoji="1" lang="ja-JP" altLang="en-US" sz="1400" b="1" dirty="0"/>
                        <a:t>羊宮妃那</a:t>
                      </a:r>
                    </a:p>
                  </a:txBody>
                  <a:tcPr marL="88177" marR="88177" marT="44088" marB="44088">
                    <a:lnL w="28575"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28575" cap="flat" cmpd="sng">
                      <a:solidFill>
                        <a:schemeClr val="accent1"/>
                      </a:solidFill>
                      <a:prstDash val="solid"/>
                      <a:round/>
                      <a:headEnd type="none" w="sm" len="sm"/>
                      <a:tailEnd type="none" w="sm" len="sm"/>
                    </a:lnT>
                    <a:lnB w="28575" cap="flat" cmpd="sng">
                      <a:solidFill>
                        <a:schemeClr val="accent1"/>
                      </a:solidFill>
                      <a:prstDash val="solid"/>
                      <a:round/>
                      <a:headEnd type="none" w="sm" len="sm"/>
                      <a:tailEnd type="none" w="sm" len="sm"/>
                    </a:lnB>
                    <a:solidFill>
                      <a:schemeClr val="accent3"/>
                    </a:solidFill>
                  </a:tcPr>
                </a:tc>
                <a:tc>
                  <a:txBody>
                    <a:bodyPr/>
                    <a:lstStyle/>
                    <a:p>
                      <a:pPr algn="r"/>
                      <a:r>
                        <a:rPr kumimoji="1" lang="en-US" altLang="ja-JP" sz="1400" b="0" dirty="0">
                          <a:solidFill>
                            <a:srgbClr val="2D3033"/>
                          </a:solidFill>
                        </a:rPr>
                        <a:t>66</a:t>
                      </a:r>
                      <a:endParaRPr kumimoji="1" lang="ja-JP" altLang="en-US" sz="1400" b="0" dirty="0">
                        <a:solidFill>
                          <a:srgbClr val="2D3033"/>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algn="r"/>
                      <a:r>
                        <a:rPr kumimoji="1" lang="en-US" altLang="ja-JP" sz="1400" b="0" dirty="0">
                          <a:solidFill>
                            <a:srgbClr val="2D3033"/>
                          </a:solidFill>
                        </a:rPr>
                        <a:t>0.0919</a:t>
                      </a:r>
                      <a:endParaRPr kumimoji="1" lang="ja-JP" altLang="en-US" sz="1400" b="0" dirty="0">
                        <a:solidFill>
                          <a:srgbClr val="2D3033"/>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algn="r"/>
                      <a:r>
                        <a:rPr kumimoji="1" lang="en-US" altLang="ja-JP" sz="1400" b="0" dirty="0">
                          <a:solidFill>
                            <a:srgbClr val="2D3033"/>
                          </a:solidFill>
                        </a:rPr>
                        <a:t>0.0056</a:t>
                      </a:r>
                      <a:endParaRPr kumimoji="1" lang="ja-JP" altLang="en-US" sz="1400" b="0" dirty="0">
                        <a:solidFill>
                          <a:srgbClr val="2D3033"/>
                        </a:solidFill>
                      </a:endParaRPr>
                    </a:p>
                  </a:txBody>
                  <a:tcPr marL="88177" marR="88177" marT="44088" marB="44088">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2" name="スライド番号プレースホルダー 1">
            <a:extLst>
              <a:ext uri="{FF2B5EF4-FFF2-40B4-BE49-F238E27FC236}">
                <a16:creationId xmlns:a16="http://schemas.microsoft.com/office/drawing/2014/main" id="{92C5866E-E838-F934-D410-1E1F8D63B4FC}"/>
              </a:ext>
            </a:extLst>
          </p:cNvPr>
          <p:cNvSpPr>
            <a:spLocks noGrp="1"/>
          </p:cNvSpPr>
          <p:nvPr>
            <p:ph type="sldNum" sz="quarter" idx="11"/>
          </p:nvPr>
        </p:nvSpPr>
        <p:spPr/>
        <p:txBody>
          <a:bodyPr/>
          <a:lstStyle/>
          <a:p>
            <a:fld id="{9832A988-06BA-449C-8585-FFF7D8DB6DB9}" type="slidenum">
              <a:rPr kumimoji="1" lang="ja-JP" altLang="en-US" smtClean="0"/>
              <a:t>22</a:t>
            </a:fld>
            <a:endParaRPr kumimoji="1" lang="ja-JP" altLang="en-US" dirty="0"/>
          </a:p>
        </p:txBody>
      </p:sp>
      <p:sp>
        <p:nvSpPr>
          <p:cNvPr id="10" name="Google Shape;1403;p109">
            <a:extLst>
              <a:ext uri="{FF2B5EF4-FFF2-40B4-BE49-F238E27FC236}">
                <a16:creationId xmlns:a16="http://schemas.microsoft.com/office/drawing/2014/main" id="{DD794156-E3F8-7478-D0AE-E2B96E56C5D4}"/>
              </a:ext>
            </a:extLst>
          </p:cNvPr>
          <p:cNvSpPr txBox="1">
            <a:spLocks/>
          </p:cNvSpPr>
          <p:nvPr/>
        </p:nvSpPr>
        <p:spPr>
          <a:xfrm>
            <a:off x="5785345" y="1476239"/>
            <a:ext cx="2863582" cy="49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1600" u="sng" dirty="0">
                <a:solidFill>
                  <a:srgbClr val="A01D26"/>
                </a:solidFill>
              </a:rPr>
              <a:t>役が多い</a:t>
            </a:r>
            <a:r>
              <a:rPr lang="ja-JP" altLang="en-US" sz="1600" u="sng" dirty="0">
                <a:solidFill>
                  <a:srgbClr val="D4DDE1"/>
                </a:solidFill>
              </a:rPr>
              <a:t>声優：宮野真守</a:t>
            </a:r>
          </a:p>
        </p:txBody>
      </p:sp>
      <p:sp>
        <p:nvSpPr>
          <p:cNvPr id="11" name="Google Shape;1404;p109">
            <a:extLst>
              <a:ext uri="{FF2B5EF4-FFF2-40B4-BE49-F238E27FC236}">
                <a16:creationId xmlns:a16="http://schemas.microsoft.com/office/drawing/2014/main" id="{92739EA7-D26E-CF07-9CBF-D9E0854CD61C}"/>
              </a:ext>
            </a:extLst>
          </p:cNvPr>
          <p:cNvSpPr txBox="1">
            <a:spLocks/>
          </p:cNvSpPr>
          <p:nvPr/>
        </p:nvSpPr>
        <p:spPr>
          <a:xfrm>
            <a:off x="5851200" y="2013030"/>
            <a:ext cx="269490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dirty="0">
              <a:solidFill>
                <a:srgbClr val="F4F4EF"/>
              </a:solidFill>
            </a:endParaRPr>
          </a:p>
        </p:txBody>
      </p:sp>
      <p:sp>
        <p:nvSpPr>
          <p:cNvPr id="17" name="Google Shape;641;p74">
            <a:extLst>
              <a:ext uri="{FF2B5EF4-FFF2-40B4-BE49-F238E27FC236}">
                <a16:creationId xmlns:a16="http://schemas.microsoft.com/office/drawing/2014/main" id="{1664B5E4-198D-DD57-1007-E189D3EA6408}"/>
              </a:ext>
            </a:extLst>
          </p:cNvPr>
          <p:cNvSpPr txBox="1">
            <a:spLocks/>
          </p:cNvSpPr>
          <p:nvPr/>
        </p:nvSpPr>
        <p:spPr>
          <a:xfrm>
            <a:off x="5752544" y="1881829"/>
            <a:ext cx="2694908"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Wingdings" panose="05000000000000000000" pitchFamily="2" charset="2"/>
              <a:buChar char="n"/>
            </a:pPr>
            <a:r>
              <a:rPr lang="ja-JP" altLang="en-US" b="1" dirty="0">
                <a:solidFill>
                  <a:srgbClr val="D4DDE1"/>
                </a:solidFill>
              </a:rPr>
              <a:t>多くの声優とエッジが接続</a:t>
            </a:r>
          </a:p>
          <a:p>
            <a:pPr marL="742950" lvl="1" indent="-285750">
              <a:buClr>
                <a:srgbClr val="D4DDE1"/>
              </a:buClr>
              <a:buSzPts val="1100"/>
              <a:buFont typeface="Wingdings" panose="05000000000000000000" pitchFamily="2" charset="2"/>
              <a:buChar char="ü"/>
            </a:pPr>
            <a:r>
              <a:rPr lang="ja-JP" altLang="en-US" dirty="0">
                <a:solidFill>
                  <a:srgbClr val="D4DDE1"/>
                </a:solidFill>
              </a:rPr>
              <a:t>次数中心性が高い</a:t>
            </a:r>
            <a:endParaRPr lang="en-US" altLang="ja-JP" dirty="0">
              <a:solidFill>
                <a:srgbClr val="D4DDE1"/>
              </a:solidFill>
            </a:endParaRPr>
          </a:p>
          <a:p>
            <a:pPr marL="285750" indent="-285750">
              <a:buClr>
                <a:schemeClr val="dk1"/>
              </a:buClr>
              <a:buSzPts val="1100"/>
              <a:buFont typeface="Wingdings" panose="05000000000000000000" pitchFamily="2" charset="2"/>
              <a:buChar char="n"/>
            </a:pPr>
            <a:r>
              <a:rPr lang="ja-JP" altLang="en-US" b="1" dirty="0">
                <a:solidFill>
                  <a:srgbClr val="D4DDE1"/>
                </a:solidFill>
              </a:rPr>
              <a:t>様々な役を演じ分ける能力を客観的指標から確認</a:t>
            </a:r>
            <a:endParaRPr lang="ja-JP" altLang="en-US" dirty="0">
              <a:solidFill>
                <a:srgbClr val="D4DDE1"/>
              </a:solidFill>
            </a:endParaRPr>
          </a:p>
        </p:txBody>
      </p:sp>
      <p:grpSp>
        <p:nvGrpSpPr>
          <p:cNvPr id="18" name="Google Shape;7523;p144">
            <a:extLst>
              <a:ext uri="{FF2B5EF4-FFF2-40B4-BE49-F238E27FC236}">
                <a16:creationId xmlns:a16="http://schemas.microsoft.com/office/drawing/2014/main" id="{22DFC675-9868-7E4E-8B89-07B313DB76F4}"/>
              </a:ext>
            </a:extLst>
          </p:cNvPr>
          <p:cNvGrpSpPr/>
          <p:nvPr/>
        </p:nvGrpSpPr>
        <p:grpSpPr>
          <a:xfrm>
            <a:off x="5513684" y="3327002"/>
            <a:ext cx="349133" cy="348217"/>
            <a:chOff x="4629125" y="3235150"/>
            <a:chExt cx="295375" cy="294600"/>
          </a:xfrm>
          <a:solidFill>
            <a:srgbClr val="F4F4EF"/>
          </a:solidFill>
        </p:grpSpPr>
        <p:sp>
          <p:nvSpPr>
            <p:cNvPr id="19" name="Google Shape;7524;p144">
              <a:extLst>
                <a:ext uri="{FF2B5EF4-FFF2-40B4-BE49-F238E27FC236}">
                  <a16:creationId xmlns:a16="http://schemas.microsoft.com/office/drawing/2014/main" id="{8605EF75-DF6B-8D8F-523A-BBC505B20048}"/>
                </a:ext>
              </a:extLst>
            </p:cNvPr>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25;p144">
              <a:extLst>
                <a:ext uri="{FF2B5EF4-FFF2-40B4-BE49-F238E27FC236}">
                  <a16:creationId xmlns:a16="http://schemas.microsoft.com/office/drawing/2014/main" id="{F80A2C8B-EA61-BBF3-029C-19A417232D60}"/>
                </a:ext>
              </a:extLst>
            </p:cNvPr>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26;p144">
              <a:extLst>
                <a:ext uri="{FF2B5EF4-FFF2-40B4-BE49-F238E27FC236}">
                  <a16:creationId xmlns:a16="http://schemas.microsoft.com/office/drawing/2014/main" id="{3A240259-FF87-625E-0960-9B1CF9EFC6FA}"/>
                </a:ext>
              </a:extLst>
            </p:cNvPr>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27;p144">
              <a:extLst>
                <a:ext uri="{FF2B5EF4-FFF2-40B4-BE49-F238E27FC236}">
                  <a16:creationId xmlns:a16="http://schemas.microsoft.com/office/drawing/2014/main" id="{ABF8C056-2CBD-745F-A372-FE0311672D34}"/>
                </a:ext>
              </a:extLst>
            </p:cNvPr>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28;p144">
              <a:extLst>
                <a:ext uri="{FF2B5EF4-FFF2-40B4-BE49-F238E27FC236}">
                  <a16:creationId xmlns:a16="http://schemas.microsoft.com/office/drawing/2014/main" id="{48A6AA1E-B6B8-EACC-0AA9-4F0E74243F38}"/>
                </a:ext>
              </a:extLst>
            </p:cNvPr>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7574;p144">
            <a:extLst>
              <a:ext uri="{FF2B5EF4-FFF2-40B4-BE49-F238E27FC236}">
                <a16:creationId xmlns:a16="http://schemas.microsoft.com/office/drawing/2014/main" id="{C9FA85B0-6278-CBD7-730B-8BC2DAAA36FB}"/>
              </a:ext>
            </a:extLst>
          </p:cNvPr>
          <p:cNvGrpSpPr/>
          <p:nvPr/>
        </p:nvGrpSpPr>
        <p:grpSpPr>
          <a:xfrm>
            <a:off x="5477918" y="2113122"/>
            <a:ext cx="351940" cy="349163"/>
            <a:chOff x="3133425" y="3955025"/>
            <a:chExt cx="297750" cy="295400"/>
          </a:xfrm>
          <a:solidFill>
            <a:srgbClr val="F4F4EF"/>
          </a:solidFill>
        </p:grpSpPr>
        <p:sp>
          <p:nvSpPr>
            <p:cNvPr id="25" name="Google Shape;7575;p144">
              <a:extLst>
                <a:ext uri="{FF2B5EF4-FFF2-40B4-BE49-F238E27FC236}">
                  <a16:creationId xmlns:a16="http://schemas.microsoft.com/office/drawing/2014/main" id="{4BBD9541-FDED-56D3-DD22-A35547C1BDEB}"/>
                </a:ext>
              </a:extLst>
            </p:cNvPr>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576;p144">
              <a:extLst>
                <a:ext uri="{FF2B5EF4-FFF2-40B4-BE49-F238E27FC236}">
                  <a16:creationId xmlns:a16="http://schemas.microsoft.com/office/drawing/2014/main" id="{DA49DCA9-9097-D0C2-625E-EA3DE64AFB56}"/>
                </a:ext>
              </a:extLst>
            </p:cNvPr>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77;p144">
              <a:extLst>
                <a:ext uri="{FF2B5EF4-FFF2-40B4-BE49-F238E27FC236}">
                  <a16:creationId xmlns:a16="http://schemas.microsoft.com/office/drawing/2014/main" id="{55792CBB-0A89-305C-C22A-2D8A5BB8462F}"/>
                </a:ext>
              </a:extLst>
            </p:cNvPr>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403;p109">
            <a:extLst>
              <a:ext uri="{FF2B5EF4-FFF2-40B4-BE49-F238E27FC236}">
                <a16:creationId xmlns:a16="http://schemas.microsoft.com/office/drawing/2014/main" id="{74FEA28B-B17C-ACCC-5703-335D1C9BD855}"/>
              </a:ext>
            </a:extLst>
          </p:cNvPr>
          <p:cNvSpPr txBox="1">
            <a:spLocks/>
          </p:cNvSpPr>
          <p:nvPr/>
        </p:nvSpPr>
        <p:spPr>
          <a:xfrm>
            <a:off x="5774507" y="2907894"/>
            <a:ext cx="2863582" cy="499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1600" u="sng" dirty="0">
                <a:solidFill>
                  <a:srgbClr val="D4DDE1"/>
                </a:solidFill>
              </a:rPr>
              <a:t>特定キャラに</a:t>
            </a:r>
            <a:r>
              <a:rPr lang="ja-JP" altLang="en-US" sz="1600" u="sng" dirty="0">
                <a:solidFill>
                  <a:srgbClr val="A01D26"/>
                </a:solidFill>
              </a:rPr>
              <a:t>特化</a:t>
            </a:r>
            <a:r>
              <a:rPr lang="ja-JP" altLang="en-US" sz="1600" u="sng" dirty="0">
                <a:solidFill>
                  <a:srgbClr val="D4DDE1"/>
                </a:solidFill>
              </a:rPr>
              <a:t>：釘宮理恵</a:t>
            </a:r>
          </a:p>
        </p:txBody>
      </p:sp>
      <p:sp>
        <p:nvSpPr>
          <p:cNvPr id="29" name="Google Shape;641;p74">
            <a:extLst>
              <a:ext uri="{FF2B5EF4-FFF2-40B4-BE49-F238E27FC236}">
                <a16:creationId xmlns:a16="http://schemas.microsoft.com/office/drawing/2014/main" id="{368F8930-8C3B-34B8-E57E-B9C8CB19DDD3}"/>
              </a:ext>
            </a:extLst>
          </p:cNvPr>
          <p:cNvSpPr txBox="1">
            <a:spLocks/>
          </p:cNvSpPr>
          <p:nvPr/>
        </p:nvSpPr>
        <p:spPr>
          <a:xfrm>
            <a:off x="5741705" y="3313484"/>
            <a:ext cx="3217240"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Wingdings" panose="05000000000000000000" pitchFamily="2" charset="2"/>
              <a:buChar char="n"/>
            </a:pPr>
            <a:r>
              <a:rPr lang="ja-JP" altLang="en-US" b="1" dirty="0">
                <a:solidFill>
                  <a:srgbClr val="D4DDE1"/>
                </a:solidFill>
              </a:rPr>
              <a:t>各中心性の値は比較的低い</a:t>
            </a:r>
          </a:p>
          <a:p>
            <a:pPr marL="285750" indent="-285750">
              <a:buClr>
                <a:schemeClr val="dk1"/>
              </a:buClr>
              <a:buSzPts val="1100"/>
              <a:buFont typeface="Wingdings" panose="05000000000000000000" pitchFamily="2" charset="2"/>
              <a:buChar char="n"/>
            </a:pPr>
            <a:r>
              <a:rPr lang="ja-JP" altLang="en-US" b="1" dirty="0">
                <a:solidFill>
                  <a:srgbClr val="D4DDE1"/>
                </a:solidFill>
              </a:rPr>
              <a:t>特定のキャラに特化した声優は他の声優との類似性が比較的低い？</a:t>
            </a:r>
          </a:p>
        </p:txBody>
      </p:sp>
      <p:sp>
        <p:nvSpPr>
          <p:cNvPr id="30" name="楕円 29">
            <a:extLst>
              <a:ext uri="{FF2B5EF4-FFF2-40B4-BE49-F238E27FC236}">
                <a16:creationId xmlns:a16="http://schemas.microsoft.com/office/drawing/2014/main" id="{2B899117-95BE-2282-1D54-AD7AB01346E5}"/>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1" name="正方形/長方形 30">
            <a:extLst>
              <a:ext uri="{FF2B5EF4-FFF2-40B4-BE49-F238E27FC236}">
                <a16:creationId xmlns:a16="http://schemas.microsoft.com/office/drawing/2014/main" id="{5169BF84-3F37-5434-0179-79B46854A7BA}"/>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概要</a:t>
            </a:r>
          </a:p>
        </p:txBody>
      </p:sp>
      <p:sp>
        <p:nvSpPr>
          <p:cNvPr id="32" name="楕円 31">
            <a:extLst>
              <a:ext uri="{FF2B5EF4-FFF2-40B4-BE49-F238E27FC236}">
                <a16:creationId xmlns:a16="http://schemas.microsoft.com/office/drawing/2014/main" id="{2F444071-FFA9-8352-811E-71FF0D80AA8B}"/>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8449D651-27CE-EFB7-D8B9-2A432AA3BC87}"/>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手法</a:t>
            </a:r>
          </a:p>
        </p:txBody>
      </p:sp>
      <p:sp>
        <p:nvSpPr>
          <p:cNvPr id="34" name="楕円 33">
            <a:extLst>
              <a:ext uri="{FF2B5EF4-FFF2-40B4-BE49-F238E27FC236}">
                <a16:creationId xmlns:a16="http://schemas.microsoft.com/office/drawing/2014/main" id="{E05FD173-0676-B186-D912-D3D71BBC720D}"/>
              </a:ext>
            </a:extLst>
          </p:cNvPr>
          <p:cNvSpPr/>
          <p:nvPr/>
        </p:nvSpPr>
        <p:spPr>
          <a:xfrm>
            <a:off x="4810977"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E35289F5-B018-F178-F29F-970D38AD4A8E}"/>
              </a:ext>
            </a:extLst>
          </p:cNvPr>
          <p:cNvSpPr/>
          <p:nvPr/>
        </p:nvSpPr>
        <p:spPr>
          <a:xfrm>
            <a:off x="4970321" y="12650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分析・考察</a:t>
            </a:r>
          </a:p>
        </p:txBody>
      </p:sp>
      <p:sp>
        <p:nvSpPr>
          <p:cNvPr id="36" name="楕円 35">
            <a:extLst>
              <a:ext uri="{FF2B5EF4-FFF2-40B4-BE49-F238E27FC236}">
                <a16:creationId xmlns:a16="http://schemas.microsoft.com/office/drawing/2014/main" id="{639B9EEB-E334-410F-D25B-CE5D496FEEED}"/>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3C904DCD-C04F-0A85-A126-ED048D946962}"/>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まとめ</a:t>
            </a:r>
          </a:p>
        </p:txBody>
      </p:sp>
    </p:spTree>
    <p:extLst>
      <p:ext uri="{BB962C8B-B14F-4D97-AF65-F5344CB8AC3E}">
        <p14:creationId xmlns:p14="http://schemas.microsoft.com/office/powerpoint/2010/main" val="318404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96"/>
                                        </p:tgtEl>
                                        <p:attrNameLst>
                                          <p:attrName>style.visibility</p:attrName>
                                        </p:attrNameLst>
                                      </p:cBhvr>
                                      <p:to>
                                        <p:strVal val="visible"/>
                                      </p:to>
                                    </p:set>
                                    <p:anim calcmode="lin" valueType="num">
                                      <p:cBhvr additive="base">
                                        <p:cTn id="7" dur="1000"/>
                                        <p:tgtEl>
                                          <p:spTgt spid="69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7"/>
                                        </p:tgtEl>
                                        <p:attrNameLst>
                                          <p:attrName>style.visibility</p:attrName>
                                        </p:attrNameLst>
                                      </p:cBhvr>
                                      <p:to>
                                        <p:strVal val="visible"/>
                                      </p:to>
                                    </p:set>
                                    <p:animEffect transition="in" filter="fade">
                                      <p:cBhvr>
                                        <p:cTn id="12" dur="1000"/>
                                        <p:tgtEl>
                                          <p:spTgt spid="69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p:tgtEl>
                                          <p:spTgt spid="10"/>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1000"/>
                                        <p:tgtEl>
                                          <p:spTgt spid="11"/>
                                        </p:tgtEl>
                                        <p:attrNameLst>
                                          <p:attrName>ppt_x</p:attrName>
                                        </p:attrNameLst>
                                      </p:cBhvr>
                                      <p:tavLst>
                                        <p:tav tm="0">
                                          <p:val>
                                            <p:strVal val="#ppt_x-1"/>
                                          </p:val>
                                        </p:tav>
                                        <p:tav tm="100000">
                                          <p:val>
                                            <p:strVal val="#ppt_x"/>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1000"/>
                                        <p:tgtEl>
                                          <p:spTgt spid="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3DDF862E-4985-CD6A-0BA9-354111A3347A}"/>
              </a:ext>
            </a:extLst>
          </p:cNvPr>
          <p:cNvSpPr/>
          <p:nvPr/>
        </p:nvSpPr>
        <p:spPr>
          <a:xfrm>
            <a:off x="4671745" y="1391479"/>
            <a:ext cx="4323000" cy="34429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196AB33A-C129-C74A-1184-F60E5EAF81B9}"/>
              </a:ext>
            </a:extLst>
          </p:cNvPr>
          <p:cNvSpPr txBox="1"/>
          <p:nvPr/>
        </p:nvSpPr>
        <p:spPr>
          <a:xfrm>
            <a:off x="4793103" y="1461612"/>
            <a:ext cx="4080283" cy="523220"/>
          </a:xfrm>
          <a:prstGeom prst="rect">
            <a:avLst/>
          </a:prstGeom>
          <a:noFill/>
        </p:spPr>
        <p:txBody>
          <a:bodyPr wrap="square" rtlCol="0">
            <a:spAutoFit/>
          </a:bodyPr>
          <a:lstStyle/>
          <a:p>
            <a:pPr algn="ctr"/>
            <a:r>
              <a:rPr kumimoji="1" lang="ja-JP" altLang="en-US" b="1" dirty="0">
                <a:solidFill>
                  <a:srgbClr val="20232A"/>
                </a:solidFill>
              </a:rPr>
              <a:t>羊宮妃那と直接つながるノードで</a:t>
            </a:r>
            <a:endParaRPr kumimoji="1" lang="en-US" altLang="ja-JP" b="1" dirty="0">
              <a:solidFill>
                <a:srgbClr val="20232A"/>
              </a:solidFill>
            </a:endParaRPr>
          </a:p>
          <a:p>
            <a:pPr algn="ctr"/>
            <a:r>
              <a:rPr kumimoji="1" lang="ja-JP" altLang="en-US" b="1" dirty="0">
                <a:solidFill>
                  <a:srgbClr val="20232A"/>
                </a:solidFill>
              </a:rPr>
              <a:t>構成されたネットワーク</a:t>
            </a:r>
            <a:endParaRPr kumimoji="1" lang="ja-JP" altLang="en-US" sz="2000" b="1" dirty="0">
              <a:solidFill>
                <a:srgbClr val="20232A"/>
              </a:solidFill>
            </a:endParaRPr>
          </a:p>
        </p:txBody>
      </p:sp>
      <p:sp>
        <p:nvSpPr>
          <p:cNvPr id="14" name="四角形: 角を丸くする 13">
            <a:extLst>
              <a:ext uri="{FF2B5EF4-FFF2-40B4-BE49-F238E27FC236}">
                <a16:creationId xmlns:a16="http://schemas.microsoft.com/office/drawing/2014/main" id="{E24AD972-8CEC-0F1A-1392-07C791310F42}"/>
              </a:ext>
            </a:extLst>
          </p:cNvPr>
          <p:cNvSpPr/>
          <p:nvPr/>
        </p:nvSpPr>
        <p:spPr>
          <a:xfrm>
            <a:off x="196594" y="1391479"/>
            <a:ext cx="4323000" cy="34429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F5EFD27E-1C40-6F4D-4E8E-C54E67C40EAC}"/>
              </a:ext>
            </a:extLst>
          </p:cNvPr>
          <p:cNvSpPr>
            <a:spLocks noGrp="1"/>
          </p:cNvSpPr>
          <p:nvPr>
            <p:ph type="sldNum" sz="quarter" idx="11"/>
          </p:nvPr>
        </p:nvSpPr>
        <p:spPr/>
        <p:txBody>
          <a:bodyPr/>
          <a:lstStyle/>
          <a:p>
            <a:fld id="{9832A988-06BA-449C-8585-FFF7D8DB6DB9}" type="slidenum">
              <a:rPr kumimoji="1" lang="ja-JP" altLang="en-US" smtClean="0"/>
              <a:t>23</a:t>
            </a:fld>
            <a:endParaRPr kumimoji="1" lang="ja-JP" altLang="en-US" dirty="0"/>
          </a:p>
        </p:txBody>
      </p:sp>
      <p:sp>
        <p:nvSpPr>
          <p:cNvPr id="4" name="タイトル 3">
            <a:extLst>
              <a:ext uri="{FF2B5EF4-FFF2-40B4-BE49-F238E27FC236}">
                <a16:creationId xmlns:a16="http://schemas.microsoft.com/office/drawing/2014/main" id="{5492BA41-B92B-E1D0-EC35-D9554A0D5D10}"/>
              </a:ext>
            </a:extLst>
          </p:cNvPr>
          <p:cNvSpPr>
            <a:spLocks noGrp="1"/>
          </p:cNvSpPr>
          <p:nvPr>
            <p:ph type="title"/>
          </p:nvPr>
        </p:nvSpPr>
        <p:spPr>
          <a:xfrm>
            <a:off x="1029906" y="685255"/>
            <a:ext cx="6998082" cy="497700"/>
          </a:xfrm>
        </p:spPr>
        <p:txBody>
          <a:bodyPr/>
          <a:lstStyle/>
          <a:p>
            <a:r>
              <a:rPr lang="ja-JP" altLang="en-US" u="sng" dirty="0">
                <a:solidFill>
                  <a:srgbClr val="D4DDE1"/>
                </a:solidFill>
              </a:rPr>
              <a:t>若手声優と大御所声優の違いを考察</a:t>
            </a:r>
          </a:p>
        </p:txBody>
      </p:sp>
      <p:pic>
        <p:nvPicPr>
          <p:cNvPr id="7" name="図 6" descr="カラフルな光のcg&#10;&#10;中程度の精度で自動的に生成された説明">
            <a:extLst>
              <a:ext uri="{FF2B5EF4-FFF2-40B4-BE49-F238E27FC236}">
                <a16:creationId xmlns:a16="http://schemas.microsoft.com/office/drawing/2014/main" id="{9F651AF9-5F22-430F-64AE-A0BCFB324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85" y="1967948"/>
            <a:ext cx="3014200" cy="2866445"/>
          </a:xfrm>
          <a:prstGeom prst="rect">
            <a:avLst/>
          </a:prstGeom>
        </p:spPr>
      </p:pic>
      <p:pic>
        <p:nvPicPr>
          <p:cNvPr id="9" name="図 8" descr="カラフルな光のcg&#10;&#10;自動的に生成された説明">
            <a:extLst>
              <a:ext uri="{FF2B5EF4-FFF2-40B4-BE49-F238E27FC236}">
                <a16:creationId xmlns:a16="http://schemas.microsoft.com/office/drawing/2014/main" id="{74EF7B5E-2916-A8CF-5009-25E9139908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600000">
            <a:off x="5030371" y="1981131"/>
            <a:ext cx="3506596" cy="3367721"/>
          </a:xfrm>
          <a:prstGeom prst="rect">
            <a:avLst/>
          </a:prstGeom>
        </p:spPr>
      </p:pic>
      <p:sp>
        <p:nvSpPr>
          <p:cNvPr id="10" name="テキスト ボックス 9">
            <a:extLst>
              <a:ext uri="{FF2B5EF4-FFF2-40B4-BE49-F238E27FC236}">
                <a16:creationId xmlns:a16="http://schemas.microsoft.com/office/drawing/2014/main" id="{F7BFCC7D-910E-5FA5-4E9B-6A132F6F23FC}"/>
              </a:ext>
            </a:extLst>
          </p:cNvPr>
          <p:cNvSpPr txBox="1"/>
          <p:nvPr/>
        </p:nvSpPr>
        <p:spPr>
          <a:xfrm>
            <a:off x="317952" y="1461612"/>
            <a:ext cx="4080283" cy="523220"/>
          </a:xfrm>
          <a:prstGeom prst="rect">
            <a:avLst/>
          </a:prstGeom>
          <a:noFill/>
        </p:spPr>
        <p:txBody>
          <a:bodyPr wrap="square" rtlCol="0">
            <a:spAutoFit/>
          </a:bodyPr>
          <a:lstStyle/>
          <a:p>
            <a:pPr algn="ctr"/>
            <a:r>
              <a:rPr kumimoji="1" lang="ja-JP" altLang="en-US" b="1" dirty="0">
                <a:solidFill>
                  <a:srgbClr val="20232A"/>
                </a:solidFill>
              </a:rPr>
              <a:t>羊宮妃那と直接つながるノードで</a:t>
            </a:r>
            <a:endParaRPr kumimoji="1" lang="en-US" altLang="ja-JP" b="1" dirty="0">
              <a:solidFill>
                <a:srgbClr val="20232A"/>
              </a:solidFill>
            </a:endParaRPr>
          </a:p>
          <a:p>
            <a:pPr algn="ctr"/>
            <a:r>
              <a:rPr kumimoji="1" lang="ja-JP" altLang="en-US" b="1" dirty="0">
                <a:solidFill>
                  <a:srgbClr val="20232A"/>
                </a:solidFill>
              </a:rPr>
              <a:t>構成されたネットワーク</a:t>
            </a:r>
            <a:endParaRPr kumimoji="1" lang="ja-JP" altLang="en-US" sz="2000" b="1" dirty="0">
              <a:solidFill>
                <a:srgbClr val="20232A"/>
              </a:solidFill>
            </a:endParaRPr>
          </a:p>
        </p:txBody>
      </p:sp>
      <p:sp>
        <p:nvSpPr>
          <p:cNvPr id="11" name="四角形: 角を丸くする 10">
            <a:extLst>
              <a:ext uri="{FF2B5EF4-FFF2-40B4-BE49-F238E27FC236}">
                <a16:creationId xmlns:a16="http://schemas.microsoft.com/office/drawing/2014/main" id="{B0D0381F-019C-03FA-2C66-75C7A40E8DAD}"/>
              </a:ext>
            </a:extLst>
          </p:cNvPr>
          <p:cNvSpPr/>
          <p:nvPr/>
        </p:nvSpPr>
        <p:spPr>
          <a:xfrm>
            <a:off x="4112426" y="2193356"/>
            <a:ext cx="901148" cy="530087"/>
          </a:xfrm>
          <a:prstGeom prst="roundRect">
            <a:avLst/>
          </a:prstGeom>
          <a:solidFill>
            <a:srgbClr val="A18B5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4F4EF"/>
                </a:solidFill>
              </a:rPr>
              <a:t>本人</a:t>
            </a:r>
          </a:p>
        </p:txBody>
      </p:sp>
      <p:sp>
        <p:nvSpPr>
          <p:cNvPr id="12" name="四角形: 角を丸くする 11">
            <a:extLst>
              <a:ext uri="{FF2B5EF4-FFF2-40B4-BE49-F238E27FC236}">
                <a16:creationId xmlns:a16="http://schemas.microsoft.com/office/drawing/2014/main" id="{12801467-9CB7-8108-A103-B09DFF7CFCF8}"/>
              </a:ext>
            </a:extLst>
          </p:cNvPr>
          <p:cNvSpPr/>
          <p:nvPr/>
        </p:nvSpPr>
        <p:spPr>
          <a:xfrm>
            <a:off x="4112426" y="2929174"/>
            <a:ext cx="901148" cy="530087"/>
          </a:xfrm>
          <a:prstGeom prst="roundRect">
            <a:avLst/>
          </a:prstGeom>
          <a:solidFill>
            <a:srgbClr val="A01D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4F4EF"/>
                </a:solidFill>
              </a:rPr>
              <a:t>女性</a:t>
            </a:r>
          </a:p>
        </p:txBody>
      </p:sp>
      <p:sp>
        <p:nvSpPr>
          <p:cNvPr id="13" name="四角形: 角を丸くする 12">
            <a:extLst>
              <a:ext uri="{FF2B5EF4-FFF2-40B4-BE49-F238E27FC236}">
                <a16:creationId xmlns:a16="http://schemas.microsoft.com/office/drawing/2014/main" id="{61135FE6-0E64-7298-AC19-E7903E975A65}"/>
              </a:ext>
            </a:extLst>
          </p:cNvPr>
          <p:cNvSpPr/>
          <p:nvPr/>
        </p:nvSpPr>
        <p:spPr>
          <a:xfrm>
            <a:off x="4112426" y="3664992"/>
            <a:ext cx="901148" cy="530087"/>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rgbClr val="F4F4EF"/>
                </a:solidFill>
              </a:rPr>
              <a:t>男性</a:t>
            </a:r>
          </a:p>
        </p:txBody>
      </p:sp>
      <p:sp>
        <p:nvSpPr>
          <p:cNvPr id="18" name="楕円 17">
            <a:extLst>
              <a:ext uri="{FF2B5EF4-FFF2-40B4-BE49-F238E27FC236}">
                <a16:creationId xmlns:a16="http://schemas.microsoft.com/office/drawing/2014/main" id="{BDCA3483-09B7-4584-259B-2B27D1A3FFD4}"/>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9" name="正方形/長方形 18">
            <a:extLst>
              <a:ext uri="{FF2B5EF4-FFF2-40B4-BE49-F238E27FC236}">
                <a16:creationId xmlns:a16="http://schemas.microsoft.com/office/drawing/2014/main" id="{3F5632C0-82E4-31C4-03CC-6C8945653E5A}"/>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20" name="楕円 19">
            <a:extLst>
              <a:ext uri="{FF2B5EF4-FFF2-40B4-BE49-F238E27FC236}">
                <a16:creationId xmlns:a16="http://schemas.microsoft.com/office/drawing/2014/main" id="{B7033F6E-0822-CBCD-A882-9730175A9B77}"/>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7E0C156F-8140-F6CD-C878-4A97292820C1}"/>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22" name="楕円 21">
            <a:extLst>
              <a:ext uri="{FF2B5EF4-FFF2-40B4-BE49-F238E27FC236}">
                <a16:creationId xmlns:a16="http://schemas.microsoft.com/office/drawing/2014/main" id="{1E03A53E-E2E8-330C-2ABB-22F125C0EEC0}"/>
              </a:ext>
            </a:extLst>
          </p:cNvPr>
          <p:cNvSpPr/>
          <p:nvPr/>
        </p:nvSpPr>
        <p:spPr>
          <a:xfrm>
            <a:off x="4810977"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61007533-69E7-2EAD-4F62-AEEA4FDFA2B6}"/>
              </a:ext>
            </a:extLst>
          </p:cNvPr>
          <p:cNvSpPr/>
          <p:nvPr/>
        </p:nvSpPr>
        <p:spPr>
          <a:xfrm>
            <a:off x="4970321" y="12650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24" name="楕円 23">
            <a:extLst>
              <a:ext uri="{FF2B5EF4-FFF2-40B4-BE49-F238E27FC236}">
                <a16:creationId xmlns:a16="http://schemas.microsoft.com/office/drawing/2014/main" id="{A86CFEB7-6B73-ABBA-63DC-632761708117}"/>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381BBD9E-2A20-B1D0-D98A-32D1B19C0E0D}"/>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20" name="四角形: 角を丸くする 19">
            <a:extLst>
              <a:ext uri="{FF2B5EF4-FFF2-40B4-BE49-F238E27FC236}">
                <a16:creationId xmlns:a16="http://schemas.microsoft.com/office/drawing/2014/main" id="{547170CA-A405-FF14-DCA6-B86D253FBDFC}"/>
              </a:ext>
            </a:extLst>
          </p:cNvPr>
          <p:cNvSpPr/>
          <p:nvPr/>
        </p:nvSpPr>
        <p:spPr>
          <a:xfrm>
            <a:off x="713225" y="3598552"/>
            <a:ext cx="5194594" cy="925740"/>
          </a:xfrm>
          <a:prstGeom prst="roundRect">
            <a:avLst/>
          </a:prstGeom>
          <a:solidFill>
            <a:srgbClr val="2D3033"/>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8" name="Google Shape;1368;p107"/>
          <p:cNvSpPr txBox="1">
            <a:spLocks noGrp="1"/>
          </p:cNvSpPr>
          <p:nvPr>
            <p:ph type="title" idx="4294967295"/>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378" name="Google Shape;1378;p107"/>
          <p:cNvSpPr txBox="1">
            <a:spLocks noGrp="1"/>
          </p:cNvSpPr>
          <p:nvPr>
            <p:ph type="title"/>
          </p:nvPr>
        </p:nvSpPr>
        <p:spPr>
          <a:xfrm>
            <a:off x="636342" y="749710"/>
            <a:ext cx="69120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JP" altLang="en-US" b="1" u="sng" dirty="0">
                <a:solidFill>
                  <a:srgbClr val="D4DDE1"/>
                </a:solidFill>
                <a:latin typeface="+mn-ea"/>
                <a:ea typeface="+mn-ea"/>
              </a:rPr>
              <a:t>年代のギャップに対する考察まとめ</a:t>
            </a:r>
            <a:endParaRPr u="sng" dirty="0">
              <a:solidFill>
                <a:srgbClr val="D4DDE1"/>
              </a:solidFill>
            </a:endParaRPr>
          </a:p>
        </p:txBody>
      </p:sp>
      <p:sp>
        <p:nvSpPr>
          <p:cNvPr id="2" name="スライド番号プレースホルダー 1">
            <a:extLst>
              <a:ext uri="{FF2B5EF4-FFF2-40B4-BE49-F238E27FC236}">
                <a16:creationId xmlns:a16="http://schemas.microsoft.com/office/drawing/2014/main" id="{B413A00E-D70E-E37E-E867-C70EB8F957AC}"/>
              </a:ext>
            </a:extLst>
          </p:cNvPr>
          <p:cNvSpPr>
            <a:spLocks noGrp="1"/>
          </p:cNvSpPr>
          <p:nvPr>
            <p:ph type="sldNum" sz="quarter" idx="11"/>
          </p:nvPr>
        </p:nvSpPr>
        <p:spPr/>
        <p:txBody>
          <a:bodyPr/>
          <a:lstStyle/>
          <a:p>
            <a:fld id="{9832A988-06BA-449C-8585-FFF7D8DB6DB9}" type="slidenum">
              <a:rPr kumimoji="1" lang="ja-JP" altLang="en-US" smtClean="0"/>
              <a:t>24</a:t>
            </a:fld>
            <a:endParaRPr kumimoji="1" lang="ja-JP" altLang="en-US" dirty="0"/>
          </a:p>
        </p:txBody>
      </p:sp>
      <p:sp>
        <p:nvSpPr>
          <p:cNvPr id="6" name="テキスト ボックス 5">
            <a:extLst>
              <a:ext uri="{FF2B5EF4-FFF2-40B4-BE49-F238E27FC236}">
                <a16:creationId xmlns:a16="http://schemas.microsoft.com/office/drawing/2014/main" id="{D3F4F44E-1BDC-55DA-CF67-F4D51CBF5563}"/>
              </a:ext>
            </a:extLst>
          </p:cNvPr>
          <p:cNvSpPr txBox="1"/>
          <p:nvPr/>
        </p:nvSpPr>
        <p:spPr>
          <a:xfrm>
            <a:off x="713225" y="1524267"/>
            <a:ext cx="5631916" cy="1908215"/>
          </a:xfrm>
          <a:prstGeom prst="rect">
            <a:avLst/>
          </a:prstGeom>
          <a:noFill/>
        </p:spPr>
        <p:txBody>
          <a:bodyPr wrap="square">
            <a:spAutoFit/>
          </a:bodyPr>
          <a:lstStyle/>
          <a:p>
            <a:r>
              <a:rPr lang="ja-JP" altLang="en-US" sz="2000" u="sng" dirty="0">
                <a:solidFill>
                  <a:srgbClr val="D4DDE1"/>
                </a:solidFill>
              </a:rPr>
              <a:t>男女の接続の違いが確認された</a:t>
            </a:r>
          </a:p>
          <a:p>
            <a:pPr marL="285750" indent="-285750">
              <a:buClr>
                <a:schemeClr val="bg1"/>
              </a:buClr>
              <a:buFont typeface="Wingdings" panose="05000000000000000000" pitchFamily="2" charset="2"/>
              <a:buChar char="p"/>
            </a:pPr>
            <a:r>
              <a:rPr lang="ja-JP" altLang="en-US" dirty="0">
                <a:solidFill>
                  <a:srgbClr val="F4F4EF"/>
                </a:solidFill>
              </a:rPr>
              <a:t>若手：同性のみと接続されている</a:t>
            </a:r>
          </a:p>
          <a:p>
            <a:pPr marL="285750" indent="-285750">
              <a:buClr>
                <a:schemeClr val="bg1"/>
              </a:buClr>
              <a:buFont typeface="Wingdings" panose="05000000000000000000" pitchFamily="2" charset="2"/>
              <a:buChar char="p"/>
            </a:pPr>
            <a:r>
              <a:rPr lang="ja-JP" altLang="en-US" dirty="0">
                <a:solidFill>
                  <a:srgbClr val="F4F4EF"/>
                </a:solidFill>
              </a:rPr>
              <a:t>大御所：性別が関係なく，接続されている</a:t>
            </a:r>
          </a:p>
          <a:p>
            <a:endParaRPr lang="ja-JP" altLang="en-US" dirty="0">
              <a:solidFill>
                <a:srgbClr val="F4F4EF"/>
              </a:solidFill>
            </a:endParaRPr>
          </a:p>
          <a:p>
            <a:r>
              <a:rPr lang="ja-JP" altLang="en-US" sz="2000" dirty="0">
                <a:solidFill>
                  <a:srgbClr val="D4DDE1"/>
                </a:solidFill>
              </a:rPr>
              <a:t>若手同士，大御所同士など</a:t>
            </a:r>
            <a:br>
              <a:rPr lang="en-US" altLang="ja-JP" sz="2000" dirty="0">
                <a:solidFill>
                  <a:srgbClr val="D4DDE1"/>
                </a:solidFill>
              </a:rPr>
            </a:br>
            <a:r>
              <a:rPr lang="ja-JP" altLang="en-US" sz="2000" u="sng" dirty="0">
                <a:solidFill>
                  <a:srgbClr val="D4DDE1"/>
                </a:solidFill>
              </a:rPr>
              <a:t>年代ごとにネットワークが固まっている傾向</a:t>
            </a:r>
          </a:p>
          <a:p>
            <a:pPr marL="285750" indent="-285750">
              <a:buClr>
                <a:schemeClr val="tx1"/>
              </a:buClr>
              <a:buFont typeface="Wingdings" panose="05000000000000000000" pitchFamily="2" charset="2"/>
              <a:buChar char="p"/>
            </a:pPr>
            <a:r>
              <a:rPr lang="ja-JP" altLang="en-US" sz="1600" dirty="0">
                <a:solidFill>
                  <a:srgbClr val="F4F4EF"/>
                </a:solidFill>
              </a:rPr>
              <a:t>ネットワークの可視化による主観分析より</a:t>
            </a:r>
          </a:p>
        </p:txBody>
      </p:sp>
      <p:sp>
        <p:nvSpPr>
          <p:cNvPr id="19" name="Google Shape;1494;p116">
            <a:extLst>
              <a:ext uri="{FF2B5EF4-FFF2-40B4-BE49-F238E27FC236}">
                <a16:creationId xmlns:a16="http://schemas.microsoft.com/office/drawing/2014/main" id="{DE54ADCB-9667-FAF3-CB72-8A2FAA7B7848}"/>
              </a:ext>
            </a:extLst>
          </p:cNvPr>
          <p:cNvSpPr txBox="1">
            <a:spLocks noGrp="1"/>
          </p:cNvSpPr>
          <p:nvPr>
            <p:ph type="subTitle" idx="1"/>
          </p:nvPr>
        </p:nvSpPr>
        <p:spPr>
          <a:xfrm>
            <a:off x="713225" y="3598552"/>
            <a:ext cx="9646048" cy="558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ja-JP" altLang="en-US" dirty="0">
                <a:solidFill>
                  <a:srgbClr val="F4F4EF"/>
                </a:solidFill>
              </a:rPr>
              <a:t>年代によってキャラクタの属性や</a:t>
            </a:r>
            <a:br>
              <a:rPr lang="en-US" altLang="ja-JP" dirty="0">
                <a:solidFill>
                  <a:srgbClr val="F4F4EF"/>
                </a:solidFill>
              </a:rPr>
            </a:br>
            <a:r>
              <a:rPr lang="ja-JP" altLang="en-US" dirty="0">
                <a:solidFill>
                  <a:srgbClr val="F4F4EF"/>
                </a:solidFill>
              </a:rPr>
              <a:t>配役傾向が変化してきている可能性</a:t>
            </a:r>
          </a:p>
        </p:txBody>
      </p:sp>
      <p:grpSp>
        <p:nvGrpSpPr>
          <p:cNvPr id="12" name="Google Shape;8067;p145">
            <a:extLst>
              <a:ext uri="{FF2B5EF4-FFF2-40B4-BE49-F238E27FC236}">
                <a16:creationId xmlns:a16="http://schemas.microsoft.com/office/drawing/2014/main" id="{7746DF78-1CF8-4B86-5D70-A8D73331861F}"/>
              </a:ext>
            </a:extLst>
          </p:cNvPr>
          <p:cNvGrpSpPr/>
          <p:nvPr/>
        </p:nvGrpSpPr>
        <p:grpSpPr>
          <a:xfrm>
            <a:off x="7908601" y="1604784"/>
            <a:ext cx="712540" cy="712540"/>
            <a:chOff x="-57568775" y="3198925"/>
            <a:chExt cx="318225" cy="318225"/>
          </a:xfrm>
          <a:solidFill>
            <a:srgbClr val="D4DDE1"/>
          </a:solidFill>
        </p:grpSpPr>
        <p:sp>
          <p:nvSpPr>
            <p:cNvPr id="13" name="Google Shape;8068;p145">
              <a:extLst>
                <a:ext uri="{FF2B5EF4-FFF2-40B4-BE49-F238E27FC236}">
                  <a16:creationId xmlns:a16="http://schemas.microsoft.com/office/drawing/2014/main" id="{F937D0A0-52D6-EE45-F87F-400E85DD4C30}"/>
                </a:ext>
              </a:extLst>
            </p:cNvPr>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069;p145">
              <a:extLst>
                <a:ext uri="{FF2B5EF4-FFF2-40B4-BE49-F238E27FC236}">
                  <a16:creationId xmlns:a16="http://schemas.microsoft.com/office/drawing/2014/main" id="{29C5956A-61B8-87FE-8402-F141C45243B0}"/>
                </a:ext>
              </a:extLst>
            </p:cNvPr>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70;p145">
              <a:extLst>
                <a:ext uri="{FF2B5EF4-FFF2-40B4-BE49-F238E27FC236}">
                  <a16:creationId xmlns:a16="http://schemas.microsoft.com/office/drawing/2014/main" id="{B1550C16-A949-F766-78F3-EA74F53F0F98}"/>
                </a:ext>
              </a:extLst>
            </p:cNvPr>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71;p145">
              <a:extLst>
                <a:ext uri="{FF2B5EF4-FFF2-40B4-BE49-F238E27FC236}">
                  <a16:creationId xmlns:a16="http://schemas.microsoft.com/office/drawing/2014/main" id="{A5B9F3AC-00FA-B242-FFA5-35125E4DBCF4}"/>
                </a:ext>
              </a:extLst>
            </p:cNvPr>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72;p145">
              <a:extLst>
                <a:ext uri="{FF2B5EF4-FFF2-40B4-BE49-F238E27FC236}">
                  <a16:creationId xmlns:a16="http://schemas.microsoft.com/office/drawing/2014/main" id="{E84A39F8-6580-ED49-A799-C51473E8BB86}"/>
                </a:ext>
              </a:extLst>
            </p:cNvPr>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73;p145">
              <a:extLst>
                <a:ext uri="{FF2B5EF4-FFF2-40B4-BE49-F238E27FC236}">
                  <a16:creationId xmlns:a16="http://schemas.microsoft.com/office/drawing/2014/main" id="{A1346586-4E22-AC8B-3876-4F6F944A0E5F}"/>
                </a:ext>
              </a:extLst>
            </p:cNvPr>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214;p145">
            <a:extLst>
              <a:ext uri="{FF2B5EF4-FFF2-40B4-BE49-F238E27FC236}">
                <a16:creationId xmlns:a16="http://schemas.microsoft.com/office/drawing/2014/main" id="{64F11138-89D1-9815-F86A-EEE2F1421DA1}"/>
              </a:ext>
            </a:extLst>
          </p:cNvPr>
          <p:cNvGrpSpPr/>
          <p:nvPr/>
        </p:nvGrpSpPr>
        <p:grpSpPr>
          <a:xfrm>
            <a:off x="6936379" y="1615392"/>
            <a:ext cx="626110" cy="712540"/>
            <a:chOff x="-54793175" y="3982600"/>
            <a:chExt cx="279625" cy="318225"/>
          </a:xfrm>
          <a:solidFill>
            <a:srgbClr val="D4DDE1"/>
          </a:solidFill>
        </p:grpSpPr>
        <p:sp>
          <p:nvSpPr>
            <p:cNvPr id="22" name="Google Shape;8215;p145">
              <a:extLst>
                <a:ext uri="{FF2B5EF4-FFF2-40B4-BE49-F238E27FC236}">
                  <a16:creationId xmlns:a16="http://schemas.microsoft.com/office/drawing/2014/main" id="{FEF232A4-831E-B5FE-5E85-779A135BC4A9}"/>
                </a:ext>
              </a:extLst>
            </p:cNvPr>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216;p145">
              <a:extLst>
                <a:ext uri="{FF2B5EF4-FFF2-40B4-BE49-F238E27FC236}">
                  <a16:creationId xmlns:a16="http://schemas.microsoft.com/office/drawing/2014/main" id="{02659A9B-B5D5-F485-54BF-AFD94E41FA90}"/>
                </a:ext>
              </a:extLst>
            </p:cNvPr>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217;p145">
              <a:extLst>
                <a:ext uri="{FF2B5EF4-FFF2-40B4-BE49-F238E27FC236}">
                  <a16:creationId xmlns:a16="http://schemas.microsoft.com/office/drawing/2014/main" id="{0E676A61-DA2B-FB62-FAC7-1E1EA346C75C}"/>
                </a:ext>
              </a:extLst>
            </p:cNvPr>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218;p145">
              <a:extLst>
                <a:ext uri="{FF2B5EF4-FFF2-40B4-BE49-F238E27FC236}">
                  <a16:creationId xmlns:a16="http://schemas.microsoft.com/office/drawing/2014/main" id="{48E808F7-DB75-E8DC-2976-A5CFAD1E1106}"/>
                </a:ext>
              </a:extLst>
            </p:cNvPr>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219;p145">
              <a:extLst>
                <a:ext uri="{FF2B5EF4-FFF2-40B4-BE49-F238E27FC236}">
                  <a16:creationId xmlns:a16="http://schemas.microsoft.com/office/drawing/2014/main" id="{E09E1400-788B-3127-0875-8882CC877622}"/>
                </a:ext>
              </a:extLst>
            </p:cNvPr>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220;p145">
              <a:extLst>
                <a:ext uri="{FF2B5EF4-FFF2-40B4-BE49-F238E27FC236}">
                  <a16:creationId xmlns:a16="http://schemas.microsoft.com/office/drawing/2014/main" id="{10630171-C9D0-FE5B-C5DF-2A575C90615B}"/>
                </a:ext>
              </a:extLst>
            </p:cNvPr>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221;p145">
              <a:extLst>
                <a:ext uri="{FF2B5EF4-FFF2-40B4-BE49-F238E27FC236}">
                  <a16:creationId xmlns:a16="http://schemas.microsoft.com/office/drawing/2014/main" id="{B9B38E1D-578F-7CA0-3427-F6EFCD3DB89A}"/>
                </a:ext>
              </a:extLst>
            </p:cNvPr>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四角形: 角を丸くする 36">
            <a:extLst>
              <a:ext uri="{FF2B5EF4-FFF2-40B4-BE49-F238E27FC236}">
                <a16:creationId xmlns:a16="http://schemas.microsoft.com/office/drawing/2014/main" id="{66095264-EE4B-CF8D-22F2-59628921001B}"/>
              </a:ext>
            </a:extLst>
          </p:cNvPr>
          <p:cNvSpPr/>
          <p:nvPr/>
        </p:nvSpPr>
        <p:spPr>
          <a:xfrm>
            <a:off x="6534078" y="2545937"/>
            <a:ext cx="2286602" cy="2206309"/>
          </a:xfrm>
          <a:prstGeom prst="roundRect">
            <a:avLst/>
          </a:prstGeom>
          <a:solidFill>
            <a:srgbClr val="D4DDE1"/>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kumimoji="1" lang="en-US" altLang="ja-JP" dirty="0">
              <a:solidFill>
                <a:srgbClr val="20232A"/>
              </a:solidFill>
            </a:endParaRPr>
          </a:p>
        </p:txBody>
      </p:sp>
      <p:pic>
        <p:nvPicPr>
          <p:cNvPr id="38" name="Picture 2">
            <a:extLst>
              <a:ext uri="{FF2B5EF4-FFF2-40B4-BE49-F238E27FC236}">
                <a16:creationId xmlns:a16="http://schemas.microsoft.com/office/drawing/2014/main" id="{E45B3399-2EC1-E51E-9FF4-1737825CA7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22" r="25868"/>
          <a:stretch/>
        </p:blipFill>
        <p:spPr bwMode="auto">
          <a:xfrm>
            <a:off x="6687259" y="2838919"/>
            <a:ext cx="2056882" cy="1773477"/>
          </a:xfrm>
          <a:prstGeom prst="rect">
            <a:avLst/>
          </a:prstGeom>
          <a:noFill/>
          <a:extLst>
            <a:ext uri="{909E8E84-426E-40DD-AFC4-6F175D3DCCD1}">
              <a14:hiddenFill xmlns:a14="http://schemas.microsoft.com/office/drawing/2010/main">
                <a:solidFill>
                  <a:srgbClr val="FFFFFF"/>
                </a:solidFill>
              </a14:hiddenFill>
            </a:ext>
          </a:extLst>
        </p:spPr>
      </p:pic>
      <p:sp>
        <p:nvSpPr>
          <p:cNvPr id="29" name="楕円 28">
            <a:extLst>
              <a:ext uri="{FF2B5EF4-FFF2-40B4-BE49-F238E27FC236}">
                <a16:creationId xmlns:a16="http://schemas.microsoft.com/office/drawing/2014/main" id="{E2C88706-6F84-20D1-B5BE-33B8ACDADD1F}"/>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30" name="正方形/長方形 29">
            <a:extLst>
              <a:ext uri="{FF2B5EF4-FFF2-40B4-BE49-F238E27FC236}">
                <a16:creationId xmlns:a16="http://schemas.microsoft.com/office/drawing/2014/main" id="{30FE1321-8E5C-B504-BB5A-332CF618FB52}"/>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概要</a:t>
            </a:r>
          </a:p>
        </p:txBody>
      </p:sp>
      <p:sp>
        <p:nvSpPr>
          <p:cNvPr id="31" name="楕円 30">
            <a:extLst>
              <a:ext uri="{FF2B5EF4-FFF2-40B4-BE49-F238E27FC236}">
                <a16:creationId xmlns:a16="http://schemas.microsoft.com/office/drawing/2014/main" id="{FC2F6689-1EF8-1C00-433C-31F835B19F58}"/>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2821714F-A9CE-3B29-40A7-FCB51AF38138}"/>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手法</a:t>
            </a:r>
          </a:p>
        </p:txBody>
      </p:sp>
      <p:sp>
        <p:nvSpPr>
          <p:cNvPr id="33" name="楕円 32">
            <a:extLst>
              <a:ext uri="{FF2B5EF4-FFF2-40B4-BE49-F238E27FC236}">
                <a16:creationId xmlns:a16="http://schemas.microsoft.com/office/drawing/2014/main" id="{AEF7E319-C443-DE39-BC75-2AEC47F18098}"/>
              </a:ext>
            </a:extLst>
          </p:cNvPr>
          <p:cNvSpPr/>
          <p:nvPr/>
        </p:nvSpPr>
        <p:spPr>
          <a:xfrm>
            <a:off x="4810977"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C3E8A393-1E78-C0F6-3B9F-A9F9DD1986E6}"/>
              </a:ext>
            </a:extLst>
          </p:cNvPr>
          <p:cNvSpPr/>
          <p:nvPr/>
        </p:nvSpPr>
        <p:spPr>
          <a:xfrm>
            <a:off x="4970321" y="12650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分析・考察</a:t>
            </a:r>
          </a:p>
        </p:txBody>
      </p:sp>
      <p:sp>
        <p:nvSpPr>
          <p:cNvPr id="35" name="楕円 34">
            <a:extLst>
              <a:ext uri="{FF2B5EF4-FFF2-40B4-BE49-F238E27FC236}">
                <a16:creationId xmlns:a16="http://schemas.microsoft.com/office/drawing/2014/main" id="{18EC8B1F-EB51-48F6-EA44-14ECE7137E67}"/>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C056E519-D01F-F883-58D1-D5FAE33E464C}"/>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まとめ</a:t>
            </a:r>
          </a:p>
        </p:txBody>
      </p:sp>
    </p:spTree>
    <p:extLst>
      <p:ext uri="{BB962C8B-B14F-4D97-AF65-F5344CB8AC3E}">
        <p14:creationId xmlns:p14="http://schemas.microsoft.com/office/powerpoint/2010/main" val="1395586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JP" altLang="en-US" u="sng" dirty="0">
                <a:solidFill>
                  <a:srgbClr val="D4DDE1"/>
                </a:solidFill>
              </a:rPr>
              <a:t>課題と今後の展望</a:t>
            </a:r>
            <a:endParaRPr u="sng" dirty="0">
              <a:solidFill>
                <a:srgbClr val="D4DDE1"/>
              </a:solidFill>
            </a:endParaRPr>
          </a:p>
        </p:txBody>
      </p:sp>
      <p:sp>
        <p:nvSpPr>
          <p:cNvPr id="879" name="Google Shape;879;p89"/>
          <p:cNvSpPr txBox="1">
            <a:spLocks noGrp="1"/>
          </p:cNvSpPr>
          <p:nvPr>
            <p:ph type="subTitle" idx="1"/>
          </p:nvPr>
        </p:nvSpPr>
        <p:spPr>
          <a:xfrm>
            <a:off x="930145" y="3439345"/>
            <a:ext cx="2674338"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ja-JP" altLang="en-US" u="sng" dirty="0">
                <a:solidFill>
                  <a:srgbClr val="F4F4EF"/>
                </a:solidFill>
              </a:rPr>
              <a:t>声優支援への活用</a:t>
            </a:r>
          </a:p>
        </p:txBody>
      </p:sp>
      <p:sp>
        <p:nvSpPr>
          <p:cNvPr id="880" name="Google Shape;880;p89"/>
          <p:cNvSpPr txBox="1">
            <a:spLocks noGrp="1"/>
          </p:cNvSpPr>
          <p:nvPr>
            <p:ph type="subTitle" idx="2"/>
          </p:nvPr>
        </p:nvSpPr>
        <p:spPr>
          <a:xfrm>
            <a:off x="765768" y="3839876"/>
            <a:ext cx="3003093" cy="8130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tx1"/>
              </a:buClr>
              <a:buFont typeface="Wingdings" panose="05000000000000000000" pitchFamily="2" charset="2"/>
              <a:buChar char="ü"/>
            </a:pPr>
            <a:r>
              <a:rPr lang="ja-JP" altLang="en-US" dirty="0">
                <a:solidFill>
                  <a:srgbClr val="D4DDE1"/>
                </a:solidFill>
              </a:rPr>
              <a:t>育成における演技指導の向上</a:t>
            </a:r>
            <a:endParaRPr lang="en-US" altLang="ja-JP" dirty="0">
              <a:solidFill>
                <a:srgbClr val="D4DDE1"/>
              </a:solidFill>
            </a:endParaRPr>
          </a:p>
          <a:p>
            <a:pPr marL="285750" indent="-285750" algn="l">
              <a:buClr>
                <a:schemeClr val="tx1"/>
              </a:buClr>
              <a:buFont typeface="Wingdings" panose="05000000000000000000" pitchFamily="2" charset="2"/>
              <a:buChar char="ü"/>
            </a:pPr>
            <a:r>
              <a:rPr lang="ja-JP" altLang="en-US" dirty="0">
                <a:solidFill>
                  <a:srgbClr val="D4DDE1"/>
                </a:solidFill>
              </a:rPr>
              <a:t>キャスティングにおける</a:t>
            </a:r>
            <a:br>
              <a:rPr lang="en-US" altLang="ja-JP" dirty="0">
                <a:solidFill>
                  <a:srgbClr val="D4DDE1"/>
                </a:solidFill>
              </a:rPr>
            </a:br>
            <a:r>
              <a:rPr lang="ja-JP" altLang="en-US" dirty="0">
                <a:solidFill>
                  <a:srgbClr val="D4DDE1"/>
                </a:solidFill>
              </a:rPr>
              <a:t>　客観的な評価指標の提案</a:t>
            </a:r>
          </a:p>
        </p:txBody>
      </p:sp>
      <p:sp>
        <p:nvSpPr>
          <p:cNvPr id="881" name="Google Shape;881;p89"/>
          <p:cNvSpPr txBox="1">
            <a:spLocks noGrp="1"/>
          </p:cNvSpPr>
          <p:nvPr>
            <p:ph type="subTitle" idx="3"/>
          </p:nvPr>
        </p:nvSpPr>
        <p:spPr>
          <a:xfrm>
            <a:off x="765767" y="1893105"/>
            <a:ext cx="3085461"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ja-JP" altLang="en-US" u="sng" dirty="0">
                <a:solidFill>
                  <a:srgbClr val="F4F4EF"/>
                </a:solidFill>
              </a:rPr>
              <a:t>データセットの改善</a:t>
            </a:r>
          </a:p>
        </p:txBody>
      </p:sp>
      <p:sp>
        <p:nvSpPr>
          <p:cNvPr id="882" name="Google Shape;882;p89"/>
          <p:cNvSpPr txBox="1">
            <a:spLocks noGrp="1"/>
          </p:cNvSpPr>
          <p:nvPr>
            <p:ph type="subTitle" idx="4"/>
          </p:nvPr>
        </p:nvSpPr>
        <p:spPr>
          <a:xfrm>
            <a:off x="692475" y="2290118"/>
            <a:ext cx="3076385" cy="81300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Wingdings" panose="05000000000000000000" pitchFamily="2" charset="2"/>
              <a:buChar char="p"/>
            </a:pPr>
            <a:r>
              <a:rPr lang="ja-JP" altLang="en-US" b="1" dirty="0">
                <a:solidFill>
                  <a:srgbClr val="D4DDE1"/>
                </a:solidFill>
              </a:rPr>
              <a:t>配役歴の重要度を踏まえた</a:t>
            </a:r>
            <a:br>
              <a:rPr lang="en-US" altLang="ja-JP" b="1" dirty="0">
                <a:solidFill>
                  <a:srgbClr val="D4DDE1"/>
                </a:solidFill>
              </a:rPr>
            </a:br>
            <a:r>
              <a:rPr lang="ja-JP" altLang="en-US" b="1" dirty="0">
                <a:solidFill>
                  <a:srgbClr val="D4DDE1"/>
                </a:solidFill>
              </a:rPr>
              <a:t>キャラクタ属性の重み付け等</a:t>
            </a:r>
          </a:p>
        </p:txBody>
      </p:sp>
      <p:sp>
        <p:nvSpPr>
          <p:cNvPr id="883" name="Google Shape;883;p89"/>
          <p:cNvSpPr txBox="1">
            <a:spLocks noGrp="1"/>
          </p:cNvSpPr>
          <p:nvPr>
            <p:ph type="subTitle" idx="5"/>
          </p:nvPr>
        </p:nvSpPr>
        <p:spPr>
          <a:xfrm>
            <a:off x="3604483" y="3839593"/>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ja-JP" altLang="en-US" sz="2000" dirty="0">
                <a:solidFill>
                  <a:srgbClr val="F4F4EF"/>
                </a:solidFill>
              </a:rPr>
              <a:t>他分野への応用</a:t>
            </a:r>
          </a:p>
        </p:txBody>
      </p:sp>
      <p:sp>
        <p:nvSpPr>
          <p:cNvPr id="884" name="Google Shape;884;p89"/>
          <p:cNvSpPr txBox="1">
            <a:spLocks noGrp="1"/>
          </p:cNvSpPr>
          <p:nvPr>
            <p:ph type="subTitle" idx="6"/>
          </p:nvPr>
        </p:nvSpPr>
        <p:spPr>
          <a:xfrm>
            <a:off x="3607025" y="4245812"/>
            <a:ext cx="2126100" cy="81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ja-JP" altLang="en-US" dirty="0">
                <a:solidFill>
                  <a:srgbClr val="D4DDE1"/>
                </a:solidFill>
              </a:rPr>
              <a:t>俳優の演技傾向を分析</a:t>
            </a:r>
          </a:p>
        </p:txBody>
      </p:sp>
      <p:grpSp>
        <p:nvGrpSpPr>
          <p:cNvPr id="889" name="Google Shape;889;p89"/>
          <p:cNvGrpSpPr/>
          <p:nvPr/>
        </p:nvGrpSpPr>
        <p:grpSpPr>
          <a:xfrm>
            <a:off x="4430429" y="3529900"/>
            <a:ext cx="358784" cy="353445"/>
            <a:chOff x="-60991775" y="3376900"/>
            <a:chExt cx="315850" cy="311150"/>
          </a:xfrm>
          <a:solidFill>
            <a:srgbClr val="D4DDE1"/>
          </a:solidFill>
        </p:grpSpPr>
        <p:sp>
          <p:nvSpPr>
            <p:cNvPr id="890" name="Google Shape;890;p89"/>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9"/>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89"/>
          <p:cNvGrpSpPr/>
          <p:nvPr/>
        </p:nvGrpSpPr>
        <p:grpSpPr>
          <a:xfrm>
            <a:off x="2026212" y="3080353"/>
            <a:ext cx="437214" cy="357006"/>
            <a:chOff x="3860400" y="3254050"/>
            <a:chExt cx="296175" cy="241825"/>
          </a:xfrm>
          <a:solidFill>
            <a:srgbClr val="D4DDE1"/>
          </a:solidFill>
        </p:grpSpPr>
        <p:sp>
          <p:nvSpPr>
            <p:cNvPr id="894" name="Google Shape;894;p89"/>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9"/>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9"/>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9"/>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スライド番号プレースホルダー 1">
            <a:extLst>
              <a:ext uri="{FF2B5EF4-FFF2-40B4-BE49-F238E27FC236}">
                <a16:creationId xmlns:a16="http://schemas.microsoft.com/office/drawing/2014/main" id="{BEB571D3-A24E-E937-B32B-EE39BD51FFFC}"/>
              </a:ext>
            </a:extLst>
          </p:cNvPr>
          <p:cNvSpPr>
            <a:spLocks noGrp="1"/>
          </p:cNvSpPr>
          <p:nvPr>
            <p:ph type="sldNum" sz="quarter" idx="11"/>
          </p:nvPr>
        </p:nvSpPr>
        <p:spPr/>
        <p:txBody>
          <a:bodyPr/>
          <a:lstStyle/>
          <a:p>
            <a:fld id="{9832A988-06BA-449C-8585-FFF7D8DB6DB9}" type="slidenum">
              <a:rPr kumimoji="1" lang="ja-JP" altLang="en-US" smtClean="0"/>
              <a:t>25</a:t>
            </a:fld>
            <a:endParaRPr kumimoji="1" lang="ja-JP" altLang="en-US" dirty="0"/>
          </a:p>
        </p:txBody>
      </p:sp>
      <p:sp>
        <p:nvSpPr>
          <p:cNvPr id="3" name="四角形: 角を丸くする 2">
            <a:extLst>
              <a:ext uri="{FF2B5EF4-FFF2-40B4-BE49-F238E27FC236}">
                <a16:creationId xmlns:a16="http://schemas.microsoft.com/office/drawing/2014/main" id="{1FAD3167-59BF-C668-890B-1E77A7AA3B0C}"/>
              </a:ext>
            </a:extLst>
          </p:cNvPr>
          <p:cNvSpPr/>
          <p:nvPr/>
        </p:nvSpPr>
        <p:spPr>
          <a:xfrm>
            <a:off x="5292772" y="855220"/>
            <a:ext cx="3325084" cy="2050947"/>
          </a:xfrm>
          <a:prstGeom prst="roundRect">
            <a:avLst/>
          </a:prstGeom>
          <a:solidFill>
            <a:srgbClr val="F4F4EF"/>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4" descr="ベジータ | キャラクター | ドラゴンボール超 東映アニメーション">
            <a:extLst>
              <a:ext uri="{FF2B5EF4-FFF2-40B4-BE49-F238E27FC236}">
                <a16:creationId xmlns:a16="http://schemas.microsoft.com/office/drawing/2014/main" id="{4176104F-A6F2-0848-ACB9-BF10816A7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178" y="908822"/>
            <a:ext cx="1399487" cy="18734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服部 平次｜キャラクター｜名探偵コナン｜読売テレビ">
            <a:extLst>
              <a:ext uri="{FF2B5EF4-FFF2-40B4-BE49-F238E27FC236}">
                <a16:creationId xmlns:a16="http://schemas.microsoft.com/office/drawing/2014/main" id="{4036A71F-339A-7097-EC08-6BB6F9A25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4921" y="1019890"/>
            <a:ext cx="902870" cy="17243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堀川りょう (@ryohorikawa) / X">
            <a:extLst>
              <a:ext uri="{FF2B5EF4-FFF2-40B4-BE49-F238E27FC236}">
                <a16:creationId xmlns:a16="http://schemas.microsoft.com/office/drawing/2014/main" id="{CD225D7A-92D3-94F2-4A1F-9499C86D64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0621" y="1189823"/>
            <a:ext cx="1381740" cy="138174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72EBDBF7-F14C-C565-B566-9AF44CD9257D}"/>
              </a:ext>
            </a:extLst>
          </p:cNvPr>
          <p:cNvSpPr txBox="1"/>
          <p:nvPr/>
        </p:nvSpPr>
        <p:spPr>
          <a:xfrm>
            <a:off x="5603490" y="2602033"/>
            <a:ext cx="1823071" cy="369332"/>
          </a:xfrm>
          <a:prstGeom prst="rect">
            <a:avLst/>
          </a:prstGeom>
          <a:noFill/>
        </p:spPr>
        <p:txBody>
          <a:bodyPr wrap="square" rtlCol="0">
            <a:spAutoFit/>
          </a:bodyPr>
          <a:lstStyle/>
          <a:p>
            <a:r>
              <a:rPr kumimoji="1" lang="ja-JP" altLang="en-US" b="1" dirty="0"/>
              <a:t>堀川りょうさん</a:t>
            </a:r>
          </a:p>
        </p:txBody>
      </p:sp>
      <p:grpSp>
        <p:nvGrpSpPr>
          <p:cNvPr id="8" name="Google Shape;7898;p145">
            <a:extLst>
              <a:ext uri="{FF2B5EF4-FFF2-40B4-BE49-F238E27FC236}">
                <a16:creationId xmlns:a16="http://schemas.microsoft.com/office/drawing/2014/main" id="{EFE931A7-797B-D1F1-C8BD-29E7E0FB131F}"/>
              </a:ext>
            </a:extLst>
          </p:cNvPr>
          <p:cNvGrpSpPr/>
          <p:nvPr/>
        </p:nvGrpSpPr>
        <p:grpSpPr>
          <a:xfrm>
            <a:off x="5437193" y="3063947"/>
            <a:ext cx="332593" cy="353645"/>
            <a:chOff x="-34755225" y="3202075"/>
            <a:chExt cx="274100" cy="291450"/>
          </a:xfrm>
          <a:solidFill>
            <a:srgbClr val="F4F4EF"/>
          </a:solidFill>
        </p:grpSpPr>
        <p:sp>
          <p:nvSpPr>
            <p:cNvPr id="9" name="Google Shape;7899;p145">
              <a:extLst>
                <a:ext uri="{FF2B5EF4-FFF2-40B4-BE49-F238E27FC236}">
                  <a16:creationId xmlns:a16="http://schemas.microsoft.com/office/drawing/2014/main" id="{BACE0E8A-AF8A-8802-F3C4-17E2557616D4}"/>
                </a:ext>
              </a:extLst>
            </p:cNvPr>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900;p145">
              <a:extLst>
                <a:ext uri="{FF2B5EF4-FFF2-40B4-BE49-F238E27FC236}">
                  <a16:creationId xmlns:a16="http://schemas.microsoft.com/office/drawing/2014/main" id="{3FE58430-CDD2-75EC-57A4-F239BF9BF977}"/>
                </a:ext>
              </a:extLst>
            </p:cNvPr>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01;p145">
              <a:extLst>
                <a:ext uri="{FF2B5EF4-FFF2-40B4-BE49-F238E27FC236}">
                  <a16:creationId xmlns:a16="http://schemas.microsoft.com/office/drawing/2014/main" id="{FA5BD711-E484-0BFD-7FB1-EF7127E75F8E}"/>
                </a:ext>
              </a:extLst>
            </p:cNvPr>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02;p145">
              <a:extLst>
                <a:ext uri="{FF2B5EF4-FFF2-40B4-BE49-F238E27FC236}">
                  <a16:creationId xmlns:a16="http://schemas.microsoft.com/office/drawing/2014/main" id="{B788DC49-B98E-179A-0A6C-D18C67094AC2}"/>
                </a:ext>
              </a:extLst>
            </p:cNvPr>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03;p145">
              <a:extLst>
                <a:ext uri="{FF2B5EF4-FFF2-40B4-BE49-F238E27FC236}">
                  <a16:creationId xmlns:a16="http://schemas.microsoft.com/office/drawing/2014/main" id="{90A748DD-40BE-BA6A-F62B-A7FA88ED587C}"/>
                </a:ext>
              </a:extLst>
            </p:cNvPr>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04;p145">
              <a:extLst>
                <a:ext uri="{FF2B5EF4-FFF2-40B4-BE49-F238E27FC236}">
                  <a16:creationId xmlns:a16="http://schemas.microsoft.com/office/drawing/2014/main" id="{A2AA4FBE-A4C3-B3B9-FB0D-45FBB440FFAE}"/>
                </a:ext>
              </a:extLst>
            </p:cNvPr>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05;p145">
              <a:extLst>
                <a:ext uri="{FF2B5EF4-FFF2-40B4-BE49-F238E27FC236}">
                  <a16:creationId xmlns:a16="http://schemas.microsoft.com/office/drawing/2014/main" id="{9D2D7415-BD36-D956-2B8F-8E00881DE590}"/>
                </a:ext>
              </a:extLst>
            </p:cNvPr>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吹き出し: 角を丸めた四角形 15">
            <a:extLst>
              <a:ext uri="{FF2B5EF4-FFF2-40B4-BE49-F238E27FC236}">
                <a16:creationId xmlns:a16="http://schemas.microsoft.com/office/drawing/2014/main" id="{EF43B19F-4A4B-7DE2-1F7B-72E303E4B795}"/>
              </a:ext>
            </a:extLst>
          </p:cNvPr>
          <p:cNvSpPr/>
          <p:nvPr/>
        </p:nvSpPr>
        <p:spPr>
          <a:xfrm>
            <a:off x="6003972" y="3017235"/>
            <a:ext cx="2572779" cy="515214"/>
          </a:xfrm>
          <a:prstGeom prst="wedgeRoundRectCallout">
            <a:avLst>
              <a:gd name="adj1" fmla="val -60795"/>
              <a:gd name="adj2" fmla="val -9950"/>
              <a:gd name="adj3" fmla="val 16667"/>
            </a:avLst>
          </a:prstGeom>
          <a:solidFill>
            <a:srgbClr val="F4F4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7F0D554C-631A-86F0-8F64-536B7AE471C5}"/>
              </a:ext>
            </a:extLst>
          </p:cNvPr>
          <p:cNvSpPr txBox="1"/>
          <p:nvPr/>
        </p:nvSpPr>
        <p:spPr>
          <a:xfrm>
            <a:off x="6171209" y="3111761"/>
            <a:ext cx="2185309" cy="307777"/>
          </a:xfrm>
          <a:prstGeom prst="rect">
            <a:avLst/>
          </a:prstGeom>
          <a:noFill/>
        </p:spPr>
        <p:txBody>
          <a:bodyPr wrap="square" rtlCol="0">
            <a:spAutoFit/>
          </a:bodyPr>
          <a:lstStyle/>
          <a:p>
            <a:r>
              <a:rPr kumimoji="1" lang="ja-JP" altLang="en-US" b="1" dirty="0">
                <a:solidFill>
                  <a:srgbClr val="20232A"/>
                </a:solidFill>
              </a:rPr>
              <a:t>このキャラが代表的だな</a:t>
            </a:r>
          </a:p>
        </p:txBody>
      </p:sp>
      <p:sp>
        <p:nvSpPr>
          <p:cNvPr id="18" name="Google Shape;7275;p144">
            <a:extLst>
              <a:ext uri="{FF2B5EF4-FFF2-40B4-BE49-F238E27FC236}">
                <a16:creationId xmlns:a16="http://schemas.microsoft.com/office/drawing/2014/main" id="{7100C219-6F50-A4AE-8329-3B7667C40241}"/>
              </a:ext>
            </a:extLst>
          </p:cNvPr>
          <p:cNvSpPr/>
          <p:nvPr/>
        </p:nvSpPr>
        <p:spPr>
          <a:xfrm>
            <a:off x="2070590" y="1466942"/>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D4DD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楕円 18">
            <a:extLst>
              <a:ext uri="{FF2B5EF4-FFF2-40B4-BE49-F238E27FC236}">
                <a16:creationId xmlns:a16="http://schemas.microsoft.com/office/drawing/2014/main" id="{92FFC23D-C636-38FE-5F8C-28257D0E0900}"/>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20" name="正方形/長方形 19">
            <a:extLst>
              <a:ext uri="{FF2B5EF4-FFF2-40B4-BE49-F238E27FC236}">
                <a16:creationId xmlns:a16="http://schemas.microsoft.com/office/drawing/2014/main" id="{72A019DE-AE6D-C697-26D4-0679DA9EC69F}"/>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概要</a:t>
            </a:r>
          </a:p>
        </p:txBody>
      </p:sp>
      <p:sp>
        <p:nvSpPr>
          <p:cNvPr id="21" name="楕円 20">
            <a:extLst>
              <a:ext uri="{FF2B5EF4-FFF2-40B4-BE49-F238E27FC236}">
                <a16:creationId xmlns:a16="http://schemas.microsoft.com/office/drawing/2014/main" id="{500FE7E7-0E6B-D951-92A6-21A5BD206909}"/>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EA2E7679-A157-7883-197F-184FACA048CE}"/>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手法</a:t>
            </a:r>
          </a:p>
        </p:txBody>
      </p:sp>
      <p:sp>
        <p:nvSpPr>
          <p:cNvPr id="23" name="楕円 22">
            <a:extLst>
              <a:ext uri="{FF2B5EF4-FFF2-40B4-BE49-F238E27FC236}">
                <a16:creationId xmlns:a16="http://schemas.microsoft.com/office/drawing/2014/main" id="{042B8D32-90F3-035E-100C-A019A74296D7}"/>
              </a:ext>
            </a:extLst>
          </p:cNvPr>
          <p:cNvSpPr/>
          <p:nvPr/>
        </p:nvSpPr>
        <p:spPr>
          <a:xfrm>
            <a:off x="4810977"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EC524F53-1DF0-72D4-C829-7F29AB011C5B}"/>
              </a:ext>
            </a:extLst>
          </p:cNvPr>
          <p:cNvSpPr/>
          <p:nvPr/>
        </p:nvSpPr>
        <p:spPr>
          <a:xfrm>
            <a:off x="4970321" y="12650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分析・考察</a:t>
            </a:r>
          </a:p>
        </p:txBody>
      </p:sp>
      <p:sp>
        <p:nvSpPr>
          <p:cNvPr id="25" name="楕円 24">
            <a:extLst>
              <a:ext uri="{FF2B5EF4-FFF2-40B4-BE49-F238E27FC236}">
                <a16:creationId xmlns:a16="http://schemas.microsoft.com/office/drawing/2014/main" id="{652543BD-CAEF-332C-A4DE-D7F93EED29EE}"/>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67B361E4-AD6D-AA8C-68CD-64F46A438802}"/>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まとめ</a:t>
            </a:r>
          </a:p>
        </p:txBody>
      </p:sp>
    </p:spTree>
    <p:extLst>
      <p:ext uri="{BB962C8B-B14F-4D97-AF65-F5344CB8AC3E}">
        <p14:creationId xmlns:p14="http://schemas.microsoft.com/office/powerpoint/2010/main" val="2264568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5" name="Google Shape;1275;p104"/>
          <p:cNvSpPr txBox="1">
            <a:spLocks noGrp="1"/>
          </p:cNvSpPr>
          <p:nvPr>
            <p:ph type="subTitle" idx="3"/>
          </p:nvPr>
        </p:nvSpPr>
        <p:spPr>
          <a:xfrm>
            <a:off x="333973" y="2935231"/>
            <a:ext cx="4405951" cy="496800"/>
          </a:xfrm>
          <a:prstGeom prst="rect">
            <a:avLst/>
          </a:prstGeom>
        </p:spPr>
        <p:txBody>
          <a:bodyPr spcFirstLastPara="1" wrap="square" lIns="91425" tIns="91425" rIns="91425" bIns="91425" anchor="t" anchorCtr="0">
            <a:noAutofit/>
          </a:bodyPr>
          <a:lstStyle/>
          <a:p>
            <a:pPr marL="0" lvl="0" indent="0"/>
            <a:r>
              <a:rPr lang="ja-JP" altLang="en-US" dirty="0">
                <a:solidFill>
                  <a:srgbClr val="D4DDE1"/>
                </a:solidFill>
              </a:rPr>
              <a:t>声優の特徴を配役歴から分析</a:t>
            </a:r>
          </a:p>
        </p:txBody>
      </p:sp>
      <p:sp>
        <p:nvSpPr>
          <p:cNvPr id="1276" name="Google Shape;1276;p104"/>
          <p:cNvSpPr txBox="1">
            <a:spLocks noGrp="1"/>
          </p:cNvSpPr>
          <p:nvPr>
            <p:ph type="subTitle" idx="4"/>
          </p:nvPr>
        </p:nvSpPr>
        <p:spPr>
          <a:xfrm>
            <a:off x="521549" y="3386234"/>
            <a:ext cx="4095850" cy="1213321"/>
          </a:xfrm>
          <a:prstGeom prst="rect">
            <a:avLst/>
          </a:prstGeom>
        </p:spPr>
        <p:txBody>
          <a:bodyPr spcFirstLastPara="1" wrap="square" lIns="91425" tIns="91425" rIns="91425" bIns="91425" anchor="t" anchorCtr="0">
            <a:noAutofit/>
          </a:bodyPr>
          <a:lstStyle/>
          <a:p>
            <a:pPr marL="285750" indent="-285750" algn="l">
              <a:buClr>
                <a:srgbClr val="D4DDE1"/>
              </a:buClr>
              <a:buFont typeface="Arial" panose="020B0604020202020204" pitchFamily="34" charset="0"/>
              <a:buChar char="•"/>
            </a:pPr>
            <a:r>
              <a:rPr lang="ja-JP" altLang="en-US" b="1" dirty="0">
                <a:solidFill>
                  <a:srgbClr val="D4DDE1"/>
                </a:solidFill>
              </a:rPr>
              <a:t>配役の傾向から声優間の類似度を算出</a:t>
            </a:r>
            <a:endParaRPr lang="en-US" altLang="ja-JP" b="1" u="sng" dirty="0">
              <a:solidFill>
                <a:srgbClr val="D4DDE1"/>
              </a:solidFill>
            </a:endParaRPr>
          </a:p>
          <a:p>
            <a:pPr marL="285750" indent="-285750" algn="l">
              <a:buClr>
                <a:srgbClr val="D4DDE1"/>
              </a:buClr>
              <a:buFont typeface="Arial" panose="020B0604020202020204" pitchFamily="34" charset="0"/>
              <a:buChar char="•"/>
            </a:pPr>
            <a:r>
              <a:rPr lang="ja-JP" altLang="en-US" b="1" u="sng" dirty="0">
                <a:solidFill>
                  <a:srgbClr val="D4DDE1"/>
                </a:solidFill>
              </a:rPr>
              <a:t>ネットワーク分析により声優の特徴を抽出</a:t>
            </a:r>
            <a:endParaRPr lang="en-US" altLang="ja-JP" b="1" u="sng" dirty="0">
              <a:solidFill>
                <a:srgbClr val="D4DDE1"/>
              </a:solidFill>
            </a:endParaRPr>
          </a:p>
          <a:p>
            <a:pPr algn="l">
              <a:lnSpc>
                <a:spcPct val="120000"/>
              </a:lnSpc>
              <a:buFont typeface="Wingdings" panose="05000000000000000000" pitchFamily="2" charset="2"/>
              <a:buChar char="p"/>
            </a:pPr>
            <a:r>
              <a:rPr lang="ja-JP" altLang="en-US" b="1" dirty="0">
                <a:solidFill>
                  <a:srgbClr val="D4DDE1"/>
                </a:solidFill>
              </a:rPr>
              <a:t>経験値・性別などの声優の特性</a:t>
            </a:r>
            <a:endParaRPr lang="en-US" altLang="ja-JP" b="1" dirty="0">
              <a:solidFill>
                <a:srgbClr val="D4DDE1"/>
              </a:solidFill>
            </a:endParaRPr>
          </a:p>
          <a:p>
            <a:pPr algn="l">
              <a:lnSpc>
                <a:spcPct val="120000"/>
              </a:lnSpc>
              <a:buFont typeface="Wingdings" panose="05000000000000000000" pitchFamily="2" charset="2"/>
              <a:buChar char="p"/>
            </a:pPr>
            <a:r>
              <a:rPr lang="ja-JP" altLang="en-US" b="1" dirty="0">
                <a:solidFill>
                  <a:srgbClr val="D4DDE1"/>
                </a:solidFill>
              </a:rPr>
              <a:t>幅広い，特定キャラに特化などの演技傾向</a:t>
            </a:r>
            <a:endParaRPr lang="en-US" altLang="ja-JP" b="1" dirty="0">
              <a:solidFill>
                <a:srgbClr val="D4DDE1"/>
              </a:solidFill>
            </a:endParaRPr>
          </a:p>
          <a:p>
            <a:pPr marL="285750" indent="-285750" algn="l">
              <a:buClr>
                <a:schemeClr val="tx1"/>
              </a:buClr>
              <a:buFont typeface="Wingdings" panose="05000000000000000000" pitchFamily="2" charset="2"/>
              <a:buChar char="Ø"/>
            </a:pPr>
            <a:endParaRPr lang="en-US" altLang="ja-JP" b="1" u="sng" dirty="0"/>
          </a:p>
          <a:p>
            <a:pPr marL="285750" indent="-285750">
              <a:buClr>
                <a:schemeClr val="tx1"/>
              </a:buClr>
              <a:buFont typeface="Wingdings" panose="05000000000000000000" pitchFamily="2" charset="2"/>
              <a:buChar char="Ø"/>
            </a:pPr>
            <a:endParaRPr kumimoji="1" lang="en-US" altLang="ja-JP" b="1" u="sng" dirty="0"/>
          </a:p>
        </p:txBody>
      </p:sp>
      <p:sp>
        <p:nvSpPr>
          <p:cNvPr id="1277" name="Google Shape;1277;p104"/>
          <p:cNvSpPr txBox="1">
            <a:spLocks noGrp="1"/>
          </p:cNvSpPr>
          <p:nvPr>
            <p:ph type="subTitle" idx="5"/>
          </p:nvPr>
        </p:nvSpPr>
        <p:spPr>
          <a:xfrm>
            <a:off x="4617399" y="3022694"/>
            <a:ext cx="3541774" cy="496800"/>
          </a:xfrm>
          <a:prstGeom prst="rect">
            <a:avLst/>
          </a:prstGeom>
        </p:spPr>
        <p:txBody>
          <a:bodyPr spcFirstLastPara="1" wrap="square" lIns="91425" tIns="91425" rIns="91425" bIns="91425" anchor="t" anchorCtr="0">
            <a:noAutofit/>
          </a:bodyPr>
          <a:lstStyle/>
          <a:p>
            <a:pPr marL="0" lvl="0" indent="0"/>
            <a:r>
              <a:rPr lang="ja-JP" altLang="en-US" dirty="0">
                <a:solidFill>
                  <a:srgbClr val="D4DDE1"/>
                </a:solidFill>
              </a:rPr>
              <a:t>課題と今後の展望</a:t>
            </a:r>
            <a:endParaRPr lang="en-US" altLang="ja-JP" dirty="0">
              <a:solidFill>
                <a:srgbClr val="D4DDE1"/>
              </a:solidFill>
            </a:endParaRPr>
          </a:p>
          <a:p>
            <a:pPr marL="0" lvl="0" indent="0"/>
            <a:endParaRPr lang="ja-JP" altLang="en-US" dirty="0"/>
          </a:p>
        </p:txBody>
      </p:sp>
      <p:sp>
        <p:nvSpPr>
          <p:cNvPr id="1278" name="Google Shape;1278;p104"/>
          <p:cNvSpPr txBox="1">
            <a:spLocks noGrp="1"/>
          </p:cNvSpPr>
          <p:nvPr>
            <p:ph type="subTitle" idx="6"/>
          </p:nvPr>
        </p:nvSpPr>
        <p:spPr>
          <a:xfrm>
            <a:off x="5171475" y="3452952"/>
            <a:ext cx="3851875" cy="572700"/>
          </a:xfrm>
          <a:prstGeom prst="rect">
            <a:avLst/>
          </a:prstGeom>
        </p:spPr>
        <p:txBody>
          <a:bodyPr spcFirstLastPara="1" wrap="square" lIns="91425" tIns="91425" rIns="91425" bIns="91425" anchor="t" anchorCtr="0">
            <a:noAutofit/>
          </a:bodyPr>
          <a:lstStyle/>
          <a:p>
            <a:pPr marL="285750" lvl="0" indent="-285750" algn="l">
              <a:buClr>
                <a:srgbClr val="D4DDE1"/>
              </a:buClr>
              <a:buSzPts val="1100"/>
              <a:buFont typeface="Wingdings" panose="05000000000000000000" pitchFamily="2" charset="2"/>
              <a:buChar char="ü"/>
            </a:pPr>
            <a:r>
              <a:rPr lang="ja-JP" altLang="en-US" dirty="0">
                <a:solidFill>
                  <a:srgbClr val="D4DDE1"/>
                </a:solidFill>
              </a:rPr>
              <a:t>データセットの拡張による精度の向上</a:t>
            </a:r>
          </a:p>
          <a:p>
            <a:pPr marL="285750" lvl="0" indent="-285750" algn="l">
              <a:buClr>
                <a:srgbClr val="D4DDE1"/>
              </a:buClr>
              <a:buSzPts val="1100"/>
              <a:buFont typeface="Wingdings" panose="05000000000000000000" pitchFamily="2" charset="2"/>
              <a:buChar char="ü"/>
            </a:pPr>
            <a:r>
              <a:rPr lang="ja-JP" altLang="en-US" dirty="0">
                <a:solidFill>
                  <a:srgbClr val="D4DDE1"/>
                </a:solidFill>
              </a:rPr>
              <a:t>声優の育成や配役における意思決定の支援</a:t>
            </a:r>
          </a:p>
          <a:p>
            <a:pPr marL="285750" lvl="0" indent="-285750" algn="l">
              <a:buClr>
                <a:srgbClr val="D4DDE1"/>
              </a:buClr>
              <a:buSzPts val="1100"/>
              <a:buFont typeface="Wingdings" panose="05000000000000000000" pitchFamily="2" charset="2"/>
              <a:buChar char="ü"/>
            </a:pPr>
            <a:r>
              <a:rPr lang="ja-JP" altLang="en-US" dirty="0">
                <a:solidFill>
                  <a:srgbClr val="D4DDE1"/>
                </a:solidFill>
              </a:rPr>
              <a:t>他コンテンツへの応用可能性</a:t>
            </a:r>
          </a:p>
        </p:txBody>
      </p:sp>
      <p:sp>
        <p:nvSpPr>
          <p:cNvPr id="1288" name="Google Shape;1288;p104"/>
          <p:cNvSpPr txBox="1">
            <a:spLocks noGrp="1"/>
          </p:cNvSpPr>
          <p:nvPr>
            <p:ph type="title"/>
          </p:nvPr>
        </p:nvSpPr>
        <p:spPr>
          <a:xfrm>
            <a:off x="713225" y="445025"/>
            <a:ext cx="5517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JP" altLang="en-US" u="sng" dirty="0"/>
              <a:t>まとめ</a:t>
            </a:r>
            <a:endParaRPr u="sng" dirty="0"/>
          </a:p>
        </p:txBody>
      </p:sp>
      <p:sp>
        <p:nvSpPr>
          <p:cNvPr id="2" name="スライド番号プレースホルダー 1">
            <a:extLst>
              <a:ext uri="{FF2B5EF4-FFF2-40B4-BE49-F238E27FC236}">
                <a16:creationId xmlns:a16="http://schemas.microsoft.com/office/drawing/2014/main" id="{34945D8A-4FB1-D1AF-8799-EEC408454B06}"/>
              </a:ext>
            </a:extLst>
          </p:cNvPr>
          <p:cNvSpPr>
            <a:spLocks noGrp="1"/>
          </p:cNvSpPr>
          <p:nvPr>
            <p:ph type="sldNum" sz="quarter" idx="11"/>
          </p:nvPr>
        </p:nvSpPr>
        <p:spPr/>
        <p:txBody>
          <a:bodyPr/>
          <a:lstStyle/>
          <a:p>
            <a:fld id="{9832A988-06BA-449C-8585-FFF7D8DB6DB9}" type="slidenum">
              <a:rPr kumimoji="1" lang="ja-JP" altLang="en-US" smtClean="0"/>
              <a:t>26</a:t>
            </a:fld>
            <a:endParaRPr kumimoji="1" lang="ja-JP" altLang="en-US" dirty="0"/>
          </a:p>
        </p:txBody>
      </p:sp>
      <p:pic>
        <p:nvPicPr>
          <p:cNvPr id="7" name="図 6" descr="ダイアグラム&#10;&#10;自動的に生成された説明">
            <a:extLst>
              <a:ext uri="{FF2B5EF4-FFF2-40B4-BE49-F238E27FC236}">
                <a16:creationId xmlns:a16="http://schemas.microsoft.com/office/drawing/2014/main" id="{EF09E8F2-C94F-72CB-5AC7-733010640E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803" y="1142529"/>
            <a:ext cx="1770929" cy="1796138"/>
          </a:xfrm>
          <a:prstGeom prst="rect">
            <a:avLst/>
          </a:prstGeom>
        </p:spPr>
      </p:pic>
      <p:sp>
        <p:nvSpPr>
          <p:cNvPr id="8" name="正方形/長方形 7">
            <a:extLst>
              <a:ext uri="{FF2B5EF4-FFF2-40B4-BE49-F238E27FC236}">
                <a16:creationId xmlns:a16="http://schemas.microsoft.com/office/drawing/2014/main" id="{1A6E3298-D3F7-2865-27EB-D86E16CD4820}"/>
              </a:ext>
            </a:extLst>
          </p:cNvPr>
          <p:cNvSpPr/>
          <p:nvPr/>
        </p:nvSpPr>
        <p:spPr>
          <a:xfrm>
            <a:off x="2816802" y="2758127"/>
            <a:ext cx="270344" cy="1736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Picture 4">
            <a:extLst>
              <a:ext uri="{FF2B5EF4-FFF2-40B4-BE49-F238E27FC236}">
                <a16:creationId xmlns:a16="http://schemas.microsoft.com/office/drawing/2014/main" id="{EF9593C3-D65C-2D7C-4C65-1310263F58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44" t="18827" r="18340" b="28085"/>
          <a:stretch/>
        </p:blipFill>
        <p:spPr bwMode="auto">
          <a:xfrm>
            <a:off x="5077331" y="1208942"/>
            <a:ext cx="2177072" cy="1614585"/>
          </a:xfrm>
          <a:prstGeom prst="rect">
            <a:avLst/>
          </a:prstGeom>
          <a:noFill/>
          <a:extLst>
            <a:ext uri="{909E8E84-426E-40DD-AFC4-6F175D3DCCD1}">
              <a14:hiddenFill xmlns:a14="http://schemas.microsoft.com/office/drawing/2010/main">
                <a:solidFill>
                  <a:srgbClr val="FFFFFF"/>
                </a:solidFill>
              </a14:hiddenFill>
            </a:ext>
          </a:extLst>
        </p:spPr>
      </p:pic>
      <p:sp>
        <p:nvSpPr>
          <p:cNvPr id="3" name="楕円 2">
            <a:extLst>
              <a:ext uri="{FF2B5EF4-FFF2-40B4-BE49-F238E27FC236}">
                <a16:creationId xmlns:a16="http://schemas.microsoft.com/office/drawing/2014/main" id="{CEF2B164-5147-BAD5-1F76-C66DE4A5DC9B}"/>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 name="正方形/長方形 3">
            <a:extLst>
              <a:ext uri="{FF2B5EF4-FFF2-40B4-BE49-F238E27FC236}">
                <a16:creationId xmlns:a16="http://schemas.microsoft.com/office/drawing/2014/main" id="{55B7828A-60BE-18D2-B64D-8830E06083A4}"/>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概要</a:t>
            </a:r>
          </a:p>
        </p:txBody>
      </p:sp>
      <p:sp>
        <p:nvSpPr>
          <p:cNvPr id="5" name="楕円 4">
            <a:extLst>
              <a:ext uri="{FF2B5EF4-FFF2-40B4-BE49-F238E27FC236}">
                <a16:creationId xmlns:a16="http://schemas.microsoft.com/office/drawing/2014/main" id="{44BA7886-BE2C-7CE7-F536-8248C6DC4FD1}"/>
              </a:ext>
            </a:extLst>
          </p:cNvPr>
          <p:cNvSpPr/>
          <p:nvPr/>
        </p:nvSpPr>
        <p:spPr>
          <a:xfrm>
            <a:off x="2703872"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6C02DA4-DF1A-4C3E-7247-06D0B072402E}"/>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手法</a:t>
            </a:r>
          </a:p>
        </p:txBody>
      </p:sp>
      <p:sp>
        <p:nvSpPr>
          <p:cNvPr id="10" name="楕円 9">
            <a:extLst>
              <a:ext uri="{FF2B5EF4-FFF2-40B4-BE49-F238E27FC236}">
                <a16:creationId xmlns:a16="http://schemas.microsoft.com/office/drawing/2014/main" id="{CCBEE4D4-67FB-08E4-63CB-7D34BD409B30}"/>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F2A6479B-BABC-41E2-8D7F-0EA72AD777FC}"/>
              </a:ext>
            </a:extLst>
          </p:cNvPr>
          <p:cNvSpPr/>
          <p:nvPr/>
        </p:nvSpPr>
        <p:spPr>
          <a:xfrm>
            <a:off x="4970321" y="126505"/>
            <a:ext cx="1412068" cy="270760"/>
          </a:xfrm>
          <a:prstGeom prst="rect">
            <a:avLst/>
          </a:prstGeom>
          <a:solidFill>
            <a:srgbClr val="20232A"/>
          </a:solidFill>
          <a:ln w="12700">
            <a:solidFill>
              <a:srgbClr val="D4DD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分析・考察</a:t>
            </a:r>
          </a:p>
        </p:txBody>
      </p:sp>
      <p:sp>
        <p:nvSpPr>
          <p:cNvPr id="12" name="楕円 11">
            <a:extLst>
              <a:ext uri="{FF2B5EF4-FFF2-40B4-BE49-F238E27FC236}">
                <a16:creationId xmlns:a16="http://schemas.microsoft.com/office/drawing/2014/main" id="{B989AAB2-444B-75B0-5F7B-6C36F1E4E235}"/>
              </a:ext>
            </a:extLst>
          </p:cNvPr>
          <p:cNvSpPr/>
          <p:nvPr/>
        </p:nvSpPr>
        <p:spPr>
          <a:xfrm>
            <a:off x="6687259" y="187503"/>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3B962836-4E47-4F3B-61E8-3968817CBA95}"/>
              </a:ext>
            </a:extLst>
          </p:cNvPr>
          <p:cNvSpPr/>
          <p:nvPr/>
        </p:nvSpPr>
        <p:spPr>
          <a:xfrm>
            <a:off x="6878325" y="124150"/>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まとめ</a:t>
            </a:r>
          </a:p>
        </p:txBody>
      </p:sp>
    </p:spTree>
    <p:extLst>
      <p:ext uri="{BB962C8B-B14F-4D97-AF65-F5344CB8AC3E}">
        <p14:creationId xmlns:p14="http://schemas.microsoft.com/office/powerpoint/2010/main" val="21702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75"/>
                                        </p:tgtEl>
                                        <p:attrNameLst>
                                          <p:attrName>style.visibility</p:attrName>
                                        </p:attrNameLst>
                                      </p:cBhvr>
                                      <p:to>
                                        <p:strVal val="visible"/>
                                      </p:to>
                                    </p:set>
                                    <p:anim calcmode="lin" valueType="num">
                                      <p:cBhvr additive="base">
                                        <p:cTn id="7" dur="1000"/>
                                        <p:tgtEl>
                                          <p:spTgt spid="127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276"/>
                                        </p:tgtEl>
                                        <p:attrNameLst>
                                          <p:attrName>style.visibility</p:attrName>
                                        </p:attrNameLst>
                                      </p:cBhvr>
                                      <p:to>
                                        <p:strVal val="visible"/>
                                      </p:to>
                                    </p:set>
                                    <p:anim calcmode="lin" valueType="num">
                                      <p:cBhvr additive="base">
                                        <p:cTn id="10" dur="1000"/>
                                        <p:tgtEl>
                                          <p:spTgt spid="127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277"/>
                                        </p:tgtEl>
                                        <p:attrNameLst>
                                          <p:attrName>style.visibility</p:attrName>
                                        </p:attrNameLst>
                                      </p:cBhvr>
                                      <p:to>
                                        <p:strVal val="visible"/>
                                      </p:to>
                                    </p:set>
                                    <p:anim calcmode="lin" valueType="num">
                                      <p:cBhvr additive="base">
                                        <p:cTn id="15" dur="1000"/>
                                        <p:tgtEl>
                                          <p:spTgt spid="1277"/>
                                        </p:tgtEl>
                                        <p:attrNameLst>
                                          <p:attrName>ppt_x</p:attrName>
                                        </p:attrNameLst>
                                      </p:cBhvr>
                                      <p:tavLst>
                                        <p:tav tm="0">
                                          <p:val>
                                            <p:strVal val="#ppt_x+1"/>
                                          </p:val>
                                        </p:tav>
                                        <p:tav tm="100000">
                                          <p:val>
                                            <p:strVal val="#ppt_x"/>
                                          </p:val>
                                        </p:tav>
                                      </p:tavLst>
                                    </p:anim>
                                  </p:childTnLst>
                                </p:cTn>
                              </p:par>
                              <p:par>
                                <p:cTn id="16" presetID="2" presetClass="entr" presetSubtype="2" fill="hold" nodeType="withEffect">
                                  <p:stCondLst>
                                    <p:cond delay="0"/>
                                  </p:stCondLst>
                                  <p:childTnLst>
                                    <p:set>
                                      <p:cBhvr>
                                        <p:cTn id="17" dur="1" fill="hold">
                                          <p:stCondLst>
                                            <p:cond delay="0"/>
                                          </p:stCondLst>
                                        </p:cTn>
                                        <p:tgtEl>
                                          <p:spTgt spid="1278"/>
                                        </p:tgtEl>
                                        <p:attrNameLst>
                                          <p:attrName>style.visibility</p:attrName>
                                        </p:attrNameLst>
                                      </p:cBhvr>
                                      <p:to>
                                        <p:strVal val="visible"/>
                                      </p:to>
                                    </p:set>
                                    <p:anim calcmode="lin" valueType="num">
                                      <p:cBhvr additive="base">
                                        <p:cTn id="18" dur="1000"/>
                                        <p:tgtEl>
                                          <p:spTgt spid="127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78"/>
          <p:cNvSpPr txBox="1">
            <a:spLocks noGrp="1"/>
          </p:cNvSpPr>
          <p:nvPr>
            <p:ph type="title"/>
          </p:nvPr>
        </p:nvSpPr>
        <p:spPr>
          <a:xfrm>
            <a:off x="511337" y="1172300"/>
            <a:ext cx="7329600" cy="642975"/>
          </a:xfrm>
          <a:prstGeom prst="rect">
            <a:avLst/>
          </a:prstGeom>
        </p:spPr>
        <p:txBody>
          <a:bodyPr spcFirstLastPara="1" wrap="square" lIns="91425" tIns="91425" rIns="91425" bIns="91425" anchor="t" anchorCtr="0">
            <a:noAutofit/>
          </a:bodyPr>
          <a:lstStyle/>
          <a:p>
            <a:pPr lvl="0"/>
            <a:r>
              <a:rPr lang="ja-JP" altLang="en-US" sz="2800" b="1" dirty="0">
                <a:solidFill>
                  <a:srgbClr val="F4F4EF"/>
                </a:solidFill>
              </a:rPr>
              <a:t>こちらと答えた人が多い（はず）</a:t>
            </a:r>
            <a:endParaRPr sz="3200" b="1" dirty="0">
              <a:solidFill>
                <a:srgbClr val="F4F4EF"/>
              </a:solidFill>
            </a:endParaRPr>
          </a:p>
        </p:txBody>
      </p:sp>
      <p:sp>
        <p:nvSpPr>
          <p:cNvPr id="2" name="スライド番号プレースホルダー 1">
            <a:extLst>
              <a:ext uri="{FF2B5EF4-FFF2-40B4-BE49-F238E27FC236}">
                <a16:creationId xmlns:a16="http://schemas.microsoft.com/office/drawing/2014/main" id="{041A4B20-5A6A-C7C0-9567-20355FC58E2A}"/>
              </a:ext>
            </a:extLst>
          </p:cNvPr>
          <p:cNvSpPr>
            <a:spLocks noGrp="1"/>
          </p:cNvSpPr>
          <p:nvPr>
            <p:ph type="sldNum" sz="quarter" idx="11"/>
          </p:nvPr>
        </p:nvSpPr>
        <p:spPr/>
        <p:txBody>
          <a:bodyPr/>
          <a:lstStyle/>
          <a:p>
            <a:fld id="{9832A988-06BA-449C-8585-FFF7D8DB6DB9}" type="slidenum">
              <a:rPr kumimoji="1" lang="ja-JP" altLang="en-US" smtClean="0"/>
              <a:t>3</a:t>
            </a:fld>
            <a:endParaRPr kumimoji="1" lang="ja-JP" altLang="en-US" dirty="0"/>
          </a:p>
        </p:txBody>
      </p:sp>
      <p:pic>
        <p:nvPicPr>
          <p:cNvPr id="3" name="図 2">
            <a:extLst>
              <a:ext uri="{FF2B5EF4-FFF2-40B4-BE49-F238E27FC236}">
                <a16:creationId xmlns:a16="http://schemas.microsoft.com/office/drawing/2014/main" id="{91440310-85FE-4E25-5993-C1022A1297E0}"/>
              </a:ext>
            </a:extLst>
          </p:cNvPr>
          <p:cNvPicPr>
            <a:picLocks noChangeAspect="1"/>
          </p:cNvPicPr>
          <p:nvPr/>
        </p:nvPicPr>
        <p:blipFill rotWithShape="1">
          <a:blip r:embed="rId3"/>
          <a:srcRect l="24523" t="20986" r="25049" b="7207"/>
          <a:stretch/>
        </p:blipFill>
        <p:spPr>
          <a:xfrm>
            <a:off x="5989079" y="679144"/>
            <a:ext cx="2100597" cy="1791975"/>
          </a:xfrm>
          <a:prstGeom prst="rect">
            <a:avLst/>
          </a:prstGeom>
        </p:spPr>
      </p:pic>
      <p:pic>
        <p:nvPicPr>
          <p:cNvPr id="6" name="図 5">
            <a:extLst>
              <a:ext uri="{FF2B5EF4-FFF2-40B4-BE49-F238E27FC236}">
                <a16:creationId xmlns:a16="http://schemas.microsoft.com/office/drawing/2014/main" id="{C0E825AB-7EA6-9D19-DE27-4794C01A5636}"/>
              </a:ext>
            </a:extLst>
          </p:cNvPr>
          <p:cNvPicPr>
            <a:picLocks noChangeAspect="1"/>
          </p:cNvPicPr>
          <p:nvPr/>
        </p:nvPicPr>
        <p:blipFill>
          <a:blip r:embed="rId4">
            <a:lum bright="70000" contrast="-70000"/>
          </a:blip>
          <a:stretch>
            <a:fillRect/>
          </a:stretch>
        </p:blipFill>
        <p:spPr>
          <a:xfrm>
            <a:off x="5980402" y="2691976"/>
            <a:ext cx="2117950" cy="2117950"/>
          </a:xfrm>
          <a:prstGeom prst="rect">
            <a:avLst/>
          </a:prstGeom>
        </p:spPr>
      </p:pic>
      <p:sp>
        <p:nvSpPr>
          <p:cNvPr id="7" name="Google Shape;2280;p136">
            <a:extLst>
              <a:ext uri="{FF2B5EF4-FFF2-40B4-BE49-F238E27FC236}">
                <a16:creationId xmlns:a16="http://schemas.microsoft.com/office/drawing/2014/main" id="{2C71D8EE-B0C3-02EC-5F6D-371AA99B3763}"/>
              </a:ext>
            </a:extLst>
          </p:cNvPr>
          <p:cNvSpPr/>
          <p:nvPr/>
        </p:nvSpPr>
        <p:spPr>
          <a:xfrm>
            <a:off x="4694264" y="1801070"/>
            <a:ext cx="1046076" cy="452555"/>
          </a:xfrm>
          <a:prstGeom prst="stripedRightArrow">
            <a:avLst>
              <a:gd name="adj1" fmla="val 50000"/>
              <a:gd name="adj2" fmla="val 50000"/>
            </a:avLst>
          </a:prstGeom>
          <a:solidFill>
            <a:srgbClr val="D4DD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テキスト ボックス 7">
            <a:extLst>
              <a:ext uri="{FF2B5EF4-FFF2-40B4-BE49-F238E27FC236}">
                <a16:creationId xmlns:a16="http://schemas.microsoft.com/office/drawing/2014/main" id="{8D113F27-8482-79BF-4015-A9DF585DF355}"/>
              </a:ext>
            </a:extLst>
          </p:cNvPr>
          <p:cNvSpPr txBox="1"/>
          <p:nvPr/>
        </p:nvSpPr>
        <p:spPr>
          <a:xfrm>
            <a:off x="278720" y="4928056"/>
            <a:ext cx="2079851" cy="215444"/>
          </a:xfrm>
          <a:prstGeom prst="rect">
            <a:avLst/>
          </a:prstGeom>
          <a:noFill/>
        </p:spPr>
        <p:txBody>
          <a:bodyPr wrap="square">
            <a:spAutoFit/>
          </a:bodyPr>
          <a:lstStyle/>
          <a:p>
            <a:r>
              <a:rPr lang="en-US" altLang="ja-JP" sz="800" b="0" i="0" dirty="0">
                <a:solidFill>
                  <a:srgbClr val="F4F4EF"/>
                </a:solidFill>
                <a:effectLst/>
                <a:latin typeface="Noto Sans JP"/>
              </a:rPr>
              <a:t>©</a:t>
            </a:r>
            <a:r>
              <a:rPr lang="ja-JP" altLang="en-US" sz="800" b="0" i="0" dirty="0">
                <a:solidFill>
                  <a:srgbClr val="F4F4EF"/>
                </a:solidFill>
                <a:effectLst/>
                <a:latin typeface="Noto Sans JP"/>
              </a:rPr>
              <a:t>バード・スタジオ</a:t>
            </a:r>
            <a:r>
              <a:rPr lang="en-US" altLang="ja-JP" sz="800" b="0" i="0" dirty="0">
                <a:solidFill>
                  <a:srgbClr val="F4F4EF"/>
                </a:solidFill>
                <a:effectLst/>
                <a:latin typeface="Noto Sans JP"/>
              </a:rPr>
              <a:t>/</a:t>
            </a:r>
            <a:r>
              <a:rPr lang="ja-JP" altLang="en-US" sz="800" b="0" i="0" dirty="0">
                <a:solidFill>
                  <a:srgbClr val="F4F4EF"/>
                </a:solidFill>
                <a:effectLst/>
                <a:latin typeface="Noto Sans JP"/>
              </a:rPr>
              <a:t>集英社</a:t>
            </a:r>
            <a:endParaRPr lang="ja-JP" altLang="en-US" sz="800" dirty="0">
              <a:solidFill>
                <a:srgbClr val="F4F4EF"/>
              </a:solidFill>
            </a:endParaRPr>
          </a:p>
        </p:txBody>
      </p:sp>
    </p:spTree>
    <p:extLst>
      <p:ext uri="{BB962C8B-B14F-4D97-AF65-F5344CB8AC3E}">
        <p14:creationId xmlns:p14="http://schemas.microsoft.com/office/powerpoint/2010/main" val="3242644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2167108" y="568311"/>
            <a:ext cx="4809784" cy="572700"/>
          </a:xfrm>
          <a:prstGeom prst="rect">
            <a:avLst/>
          </a:prstGeom>
          <a:noFill/>
        </p:spPr>
        <p:txBody>
          <a:bodyPr spcFirstLastPara="1" wrap="square" lIns="91425" tIns="91425" rIns="91425" bIns="91425" anchor="t" anchorCtr="0">
            <a:noAutofit/>
          </a:bodyPr>
          <a:lstStyle/>
          <a:p>
            <a:pPr lvl="0" algn="l">
              <a:buSzPts val="1100"/>
            </a:pPr>
            <a:r>
              <a:rPr lang="ja-JP" altLang="en-US" b="1" u="sng" dirty="0">
                <a:solidFill>
                  <a:srgbClr val="D4DDE1"/>
                </a:solidFill>
              </a:rPr>
              <a:t>声優とキャラのマッチング</a:t>
            </a:r>
          </a:p>
        </p:txBody>
      </p:sp>
      <p:sp>
        <p:nvSpPr>
          <p:cNvPr id="640" name="Google Shape;640;p74"/>
          <p:cNvSpPr txBox="1">
            <a:spLocks noGrp="1"/>
          </p:cNvSpPr>
          <p:nvPr>
            <p:ph type="subTitle" idx="3"/>
          </p:nvPr>
        </p:nvSpPr>
        <p:spPr>
          <a:xfrm>
            <a:off x="695057" y="1360625"/>
            <a:ext cx="4927609"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ja-JP" altLang="en-US" u="sng" dirty="0">
                <a:solidFill>
                  <a:srgbClr val="F4F4EF"/>
                </a:solidFill>
              </a:rPr>
              <a:t>声優とキャラのマッチングは重要</a:t>
            </a:r>
            <a:endParaRPr u="sng" dirty="0">
              <a:solidFill>
                <a:srgbClr val="F4F4EF"/>
              </a:solidFill>
            </a:endParaRPr>
          </a:p>
        </p:txBody>
      </p:sp>
      <p:sp>
        <p:nvSpPr>
          <p:cNvPr id="641" name="Google Shape;641;p74"/>
          <p:cNvSpPr txBox="1">
            <a:spLocks noGrp="1"/>
          </p:cNvSpPr>
          <p:nvPr>
            <p:ph type="subTitle" idx="4"/>
          </p:nvPr>
        </p:nvSpPr>
        <p:spPr>
          <a:xfrm>
            <a:off x="1209792" y="1878069"/>
            <a:ext cx="4927609" cy="106670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rgbClr val="D4DDE1"/>
              </a:buClr>
              <a:buSzPts val="1100"/>
              <a:buFont typeface="Wingdings" panose="05000000000000000000" pitchFamily="2" charset="2"/>
              <a:buChar char="n"/>
            </a:pPr>
            <a:r>
              <a:rPr lang="ja-JP" altLang="en-US" b="1" dirty="0">
                <a:solidFill>
                  <a:srgbClr val="F4F4EF"/>
                </a:solidFill>
              </a:rPr>
              <a:t>演技音声は作品のクオリティに影響</a:t>
            </a:r>
            <a:endParaRPr lang="en-US" altLang="ja-JP" b="1" dirty="0">
              <a:solidFill>
                <a:srgbClr val="F4F4EF"/>
              </a:solidFill>
            </a:endParaRPr>
          </a:p>
          <a:p>
            <a:pPr marL="742950" lvl="1" indent="-285750" algn="l">
              <a:buClr>
                <a:srgbClr val="D4DDE1"/>
              </a:buClr>
              <a:buSzPts val="1100"/>
              <a:buFont typeface="Wingdings" panose="05000000000000000000" pitchFamily="2" charset="2"/>
              <a:buChar char="ü"/>
            </a:pPr>
            <a:r>
              <a:rPr lang="ja-JP" altLang="en-US" dirty="0">
                <a:solidFill>
                  <a:srgbClr val="F4F4EF"/>
                </a:solidFill>
              </a:rPr>
              <a:t>キャラの印象と相性の良い声優を選ぶには？</a:t>
            </a:r>
            <a:endParaRPr lang="en-US" altLang="ja-JP" dirty="0">
              <a:solidFill>
                <a:srgbClr val="F4F4EF"/>
              </a:solidFill>
            </a:endParaRPr>
          </a:p>
          <a:p>
            <a:pPr marL="742950" lvl="1" indent="-285750" algn="l">
              <a:buClr>
                <a:srgbClr val="D4DDE1"/>
              </a:buClr>
              <a:buSzPts val="1100"/>
              <a:buFont typeface="Wingdings" panose="05000000000000000000" pitchFamily="2" charset="2"/>
              <a:buChar char="ü"/>
            </a:pPr>
            <a:r>
              <a:rPr lang="ja-JP" altLang="en-US" dirty="0">
                <a:solidFill>
                  <a:srgbClr val="F4F4EF"/>
                </a:solidFill>
              </a:rPr>
              <a:t>声優同士の相性はあるのか？</a:t>
            </a:r>
            <a:endParaRPr lang="en-US" altLang="ja-JP" b="1" dirty="0">
              <a:solidFill>
                <a:srgbClr val="F4F4EF"/>
              </a:solidFill>
            </a:endParaRPr>
          </a:p>
          <a:p>
            <a:pPr marL="285750" indent="-285750" algn="l">
              <a:buClr>
                <a:srgbClr val="D4DDE1"/>
              </a:buClr>
              <a:buSzPts val="1100"/>
              <a:buFont typeface="Wingdings" panose="05000000000000000000" pitchFamily="2" charset="2"/>
              <a:buChar char="n"/>
            </a:pPr>
            <a:r>
              <a:rPr lang="ja-JP" altLang="en-US" b="1" dirty="0">
                <a:solidFill>
                  <a:srgbClr val="F4F4EF"/>
                </a:solidFill>
              </a:rPr>
              <a:t>「解釈違い」な表現は避けたい</a:t>
            </a:r>
            <a:endParaRPr lang="en-US" altLang="ja-JP" b="1" dirty="0">
              <a:solidFill>
                <a:srgbClr val="F4F4EF"/>
              </a:solidFill>
            </a:endParaRPr>
          </a:p>
          <a:p>
            <a:pPr marL="285750" lvl="0" indent="-285750" algn="r" rtl="0">
              <a:spcBef>
                <a:spcPts val="0"/>
              </a:spcBef>
              <a:spcAft>
                <a:spcPts val="0"/>
              </a:spcAft>
              <a:buClr>
                <a:srgbClr val="D4DDE1"/>
              </a:buClr>
              <a:buSzPts val="1100"/>
              <a:buFont typeface="Wingdings" panose="05000000000000000000" pitchFamily="2" charset="2"/>
              <a:buChar char="n"/>
            </a:pPr>
            <a:r>
              <a:rPr lang="en-US" dirty="0">
                <a:solidFill>
                  <a:srgbClr val="F4F4EF"/>
                </a:solidFill>
              </a:rPr>
              <a:t>	</a:t>
            </a:r>
            <a:r>
              <a:rPr lang="en-US" dirty="0">
                <a:solidFill>
                  <a:srgbClr val="D4DDE1"/>
                </a:solidFill>
              </a:rPr>
              <a:t>		</a:t>
            </a:r>
            <a:endParaRPr dirty="0">
              <a:solidFill>
                <a:srgbClr val="D4DDE1"/>
              </a:solidFill>
            </a:endParaRPr>
          </a:p>
        </p:txBody>
      </p:sp>
      <p:sp>
        <p:nvSpPr>
          <p:cNvPr id="2" name="スライド番号プレースホルダー 1">
            <a:extLst>
              <a:ext uri="{FF2B5EF4-FFF2-40B4-BE49-F238E27FC236}">
                <a16:creationId xmlns:a16="http://schemas.microsoft.com/office/drawing/2014/main" id="{48DCE18C-532B-8EE4-E251-D519994ABD78}"/>
              </a:ext>
            </a:extLst>
          </p:cNvPr>
          <p:cNvSpPr>
            <a:spLocks noGrp="1"/>
          </p:cNvSpPr>
          <p:nvPr>
            <p:ph type="sldNum" sz="quarter" idx="11"/>
          </p:nvPr>
        </p:nvSpPr>
        <p:spPr/>
        <p:txBody>
          <a:bodyPr/>
          <a:lstStyle/>
          <a:p>
            <a:fld id="{9832A988-06BA-449C-8585-FFF7D8DB6DB9}" type="slidenum">
              <a:rPr kumimoji="1" lang="ja-JP" altLang="en-US" smtClean="0"/>
              <a:t>4</a:t>
            </a:fld>
            <a:endParaRPr kumimoji="1" lang="ja-JP" altLang="en-US" dirty="0"/>
          </a:p>
        </p:txBody>
      </p:sp>
      <p:sp>
        <p:nvSpPr>
          <p:cNvPr id="11" name="楕円 10">
            <a:extLst>
              <a:ext uri="{FF2B5EF4-FFF2-40B4-BE49-F238E27FC236}">
                <a16:creationId xmlns:a16="http://schemas.microsoft.com/office/drawing/2014/main" id="{AFFFEF61-99AB-6C49-5CF3-6234B2988C51}"/>
              </a:ext>
            </a:extLst>
          </p:cNvPr>
          <p:cNvSpPr/>
          <p:nvPr/>
        </p:nvSpPr>
        <p:spPr>
          <a:xfrm>
            <a:off x="835625"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2" name="正方形/長方形 11">
            <a:extLst>
              <a:ext uri="{FF2B5EF4-FFF2-40B4-BE49-F238E27FC236}">
                <a16:creationId xmlns:a16="http://schemas.microsoft.com/office/drawing/2014/main" id="{9BBFD7AC-18C3-5BA1-7FD3-5425687911D2}"/>
              </a:ext>
            </a:extLst>
          </p:cNvPr>
          <p:cNvSpPr/>
          <p:nvPr/>
        </p:nvSpPr>
        <p:spPr>
          <a:xfrm>
            <a:off x="994969" y="12812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13" name="楕円 12">
            <a:extLst>
              <a:ext uri="{FF2B5EF4-FFF2-40B4-BE49-F238E27FC236}">
                <a16:creationId xmlns:a16="http://schemas.microsoft.com/office/drawing/2014/main" id="{9CC7E5CA-382A-4D64-0230-91B7410AA9CD}"/>
              </a:ext>
            </a:extLst>
          </p:cNvPr>
          <p:cNvSpPr/>
          <p:nvPr/>
        </p:nvSpPr>
        <p:spPr>
          <a:xfrm>
            <a:off x="2743629" y="195845"/>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7F41B074-3397-0FB0-EABD-B38EB660B064}"/>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15" name="楕円 14">
            <a:extLst>
              <a:ext uri="{FF2B5EF4-FFF2-40B4-BE49-F238E27FC236}">
                <a16:creationId xmlns:a16="http://schemas.microsoft.com/office/drawing/2014/main" id="{2F29E3E2-A0E3-54E8-DA59-7B13B0C93174}"/>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CA8FD020-2F4C-65FF-FE00-8669711C778D}"/>
              </a:ext>
            </a:extLst>
          </p:cNvPr>
          <p:cNvSpPr/>
          <p:nvPr/>
        </p:nvSpPr>
        <p:spPr>
          <a:xfrm>
            <a:off x="4970321" y="12650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17" name="楕円 16">
            <a:extLst>
              <a:ext uri="{FF2B5EF4-FFF2-40B4-BE49-F238E27FC236}">
                <a16:creationId xmlns:a16="http://schemas.microsoft.com/office/drawing/2014/main" id="{75C91A0F-E872-00BB-6465-305F7D4E02DC}"/>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C6E3ED2-6CE9-6D45-3893-F6F55F1D2A54}"/>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pic>
        <p:nvPicPr>
          <p:cNvPr id="3" name="図 2">
            <a:extLst>
              <a:ext uri="{FF2B5EF4-FFF2-40B4-BE49-F238E27FC236}">
                <a16:creationId xmlns:a16="http://schemas.microsoft.com/office/drawing/2014/main" id="{BE0BCEDF-5C9B-AD18-5AAA-AAF9C674D429}"/>
              </a:ext>
            </a:extLst>
          </p:cNvPr>
          <p:cNvPicPr>
            <a:picLocks noChangeAspect="1"/>
          </p:cNvPicPr>
          <p:nvPr/>
        </p:nvPicPr>
        <p:blipFill>
          <a:blip r:embed="rId3"/>
          <a:stretch>
            <a:fillRect/>
          </a:stretch>
        </p:blipFill>
        <p:spPr>
          <a:xfrm>
            <a:off x="6470411" y="1340255"/>
            <a:ext cx="1776171" cy="1776171"/>
          </a:xfrm>
          <a:prstGeom prst="rect">
            <a:avLst/>
          </a:prstGeom>
        </p:spPr>
      </p:pic>
      <p:sp>
        <p:nvSpPr>
          <p:cNvPr id="24" name="Google Shape;640;p74">
            <a:extLst>
              <a:ext uri="{FF2B5EF4-FFF2-40B4-BE49-F238E27FC236}">
                <a16:creationId xmlns:a16="http://schemas.microsoft.com/office/drawing/2014/main" id="{E807AA42-2BF6-2116-04ED-0AC736F02C4E}"/>
              </a:ext>
            </a:extLst>
          </p:cNvPr>
          <p:cNvSpPr txBox="1">
            <a:spLocks/>
          </p:cNvSpPr>
          <p:nvPr/>
        </p:nvSpPr>
        <p:spPr>
          <a:xfrm>
            <a:off x="866964" y="3116426"/>
            <a:ext cx="4927609" cy="40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lgn="l"/>
            <a:r>
              <a:rPr lang="ja-JP" altLang="en-US" u="sng" dirty="0">
                <a:solidFill>
                  <a:srgbClr val="F4F4EF"/>
                </a:solidFill>
              </a:rPr>
              <a:t>声優を定量的に分析したい</a:t>
            </a:r>
            <a:endParaRPr lang="en-US" altLang="ja-JP" u="sng" dirty="0">
              <a:solidFill>
                <a:srgbClr val="F4F4EF"/>
              </a:solidFill>
            </a:endParaRPr>
          </a:p>
        </p:txBody>
      </p:sp>
      <p:sp>
        <p:nvSpPr>
          <p:cNvPr id="25" name="Google Shape;641;p74">
            <a:extLst>
              <a:ext uri="{FF2B5EF4-FFF2-40B4-BE49-F238E27FC236}">
                <a16:creationId xmlns:a16="http://schemas.microsoft.com/office/drawing/2014/main" id="{9CE4E3BE-2204-D504-27EC-608A94E9B3C2}"/>
              </a:ext>
            </a:extLst>
          </p:cNvPr>
          <p:cNvSpPr txBox="1">
            <a:spLocks/>
          </p:cNvSpPr>
          <p:nvPr/>
        </p:nvSpPr>
        <p:spPr>
          <a:xfrm>
            <a:off x="1209790" y="3610503"/>
            <a:ext cx="4927609" cy="10667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285750" indent="-285750" algn="l">
              <a:buClr>
                <a:srgbClr val="D4DDE1"/>
              </a:buClr>
              <a:buSzPts val="1100"/>
              <a:buFont typeface="Wingdings" panose="05000000000000000000" pitchFamily="2" charset="2"/>
              <a:buChar char="n"/>
            </a:pPr>
            <a:r>
              <a:rPr lang="ja-JP" altLang="en-US" b="1" dirty="0">
                <a:solidFill>
                  <a:srgbClr val="F4F4EF"/>
                </a:solidFill>
              </a:rPr>
              <a:t>声優の演技に対する印象は主観的なもの</a:t>
            </a:r>
            <a:endParaRPr lang="en-US" altLang="ja-JP" b="1" dirty="0">
              <a:solidFill>
                <a:srgbClr val="F4F4EF"/>
              </a:solidFill>
            </a:endParaRPr>
          </a:p>
          <a:p>
            <a:pPr marL="285750" indent="-285750" algn="l">
              <a:buClr>
                <a:srgbClr val="D4DDE1"/>
              </a:buClr>
              <a:buSzPts val="1100"/>
              <a:buFont typeface="Wingdings" panose="05000000000000000000" pitchFamily="2" charset="2"/>
              <a:buChar char="n"/>
            </a:pPr>
            <a:r>
              <a:rPr lang="ja-JP" altLang="en-US" b="1" dirty="0">
                <a:solidFill>
                  <a:srgbClr val="F4F4EF"/>
                </a:solidFill>
              </a:rPr>
              <a:t>客観的な指標をコンテンツ作成に導入したい</a:t>
            </a:r>
          </a:p>
          <a:p>
            <a:pPr marL="0" indent="0">
              <a:buClr>
                <a:schemeClr val="dk1"/>
              </a:buClr>
              <a:buSzPts val="1100"/>
              <a:buFont typeface="Arial"/>
              <a:buNone/>
            </a:pPr>
            <a:r>
              <a:rPr lang="ja-JP" altLang="en-US" dirty="0">
                <a:solidFill>
                  <a:srgbClr val="F4F4EF"/>
                </a:solidFill>
              </a:rPr>
              <a:t>			</a:t>
            </a:r>
          </a:p>
        </p:txBody>
      </p:sp>
      <p:sp>
        <p:nvSpPr>
          <p:cNvPr id="47" name="Google Shape;8893;p146">
            <a:extLst>
              <a:ext uri="{FF2B5EF4-FFF2-40B4-BE49-F238E27FC236}">
                <a16:creationId xmlns:a16="http://schemas.microsoft.com/office/drawing/2014/main" id="{8BD4D4EC-4F28-58CF-4ACA-8DF13E1FB309}"/>
              </a:ext>
            </a:extLst>
          </p:cNvPr>
          <p:cNvSpPr/>
          <p:nvPr/>
        </p:nvSpPr>
        <p:spPr>
          <a:xfrm>
            <a:off x="516428" y="1466033"/>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F4F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7370;p144">
            <a:extLst>
              <a:ext uri="{FF2B5EF4-FFF2-40B4-BE49-F238E27FC236}">
                <a16:creationId xmlns:a16="http://schemas.microsoft.com/office/drawing/2014/main" id="{E1705254-0CED-DA6B-268D-2E495D64C78A}"/>
              </a:ext>
            </a:extLst>
          </p:cNvPr>
          <p:cNvGrpSpPr/>
          <p:nvPr/>
        </p:nvGrpSpPr>
        <p:grpSpPr>
          <a:xfrm>
            <a:off x="467439" y="3197651"/>
            <a:ext cx="368186" cy="366364"/>
            <a:chOff x="-62151950" y="4111775"/>
            <a:chExt cx="318225" cy="316650"/>
          </a:xfrm>
          <a:solidFill>
            <a:srgbClr val="2F2D47"/>
          </a:solidFill>
        </p:grpSpPr>
        <p:sp>
          <p:nvSpPr>
            <p:cNvPr id="49" name="Google Shape;7371;p144">
              <a:extLst>
                <a:ext uri="{FF2B5EF4-FFF2-40B4-BE49-F238E27FC236}">
                  <a16:creationId xmlns:a16="http://schemas.microsoft.com/office/drawing/2014/main" id="{5E072C52-160D-067F-6FB8-FD3454188552}"/>
                </a:ext>
              </a:extLst>
            </p:cNvPr>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grpFill/>
            <a:ln>
              <a:solidFill>
                <a:srgbClr val="F4F4E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372;p144">
              <a:extLst>
                <a:ext uri="{FF2B5EF4-FFF2-40B4-BE49-F238E27FC236}">
                  <a16:creationId xmlns:a16="http://schemas.microsoft.com/office/drawing/2014/main" id="{1EFDFC3C-9205-5C71-6653-5CA39CD2E5FB}"/>
                </a:ext>
              </a:extLst>
            </p:cNvPr>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grpFill/>
            <a:ln>
              <a:solidFill>
                <a:srgbClr val="F4F4E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373;p144">
              <a:extLst>
                <a:ext uri="{FF2B5EF4-FFF2-40B4-BE49-F238E27FC236}">
                  <a16:creationId xmlns:a16="http://schemas.microsoft.com/office/drawing/2014/main" id="{66C599A3-90FD-415E-03B1-5AB051364919}"/>
                </a:ext>
              </a:extLst>
            </p:cNvPr>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grpFill/>
            <a:ln>
              <a:solidFill>
                <a:srgbClr val="F4F4E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374;p144">
              <a:extLst>
                <a:ext uri="{FF2B5EF4-FFF2-40B4-BE49-F238E27FC236}">
                  <a16:creationId xmlns:a16="http://schemas.microsoft.com/office/drawing/2014/main" id="{62A1A65C-0279-719B-1F29-57FB49DD8ACE}"/>
                </a:ext>
              </a:extLst>
            </p:cNvPr>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grpFill/>
            <a:ln>
              <a:solidFill>
                <a:srgbClr val="F4F4EF"/>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吹き出し: 円形 3">
            <a:extLst>
              <a:ext uri="{FF2B5EF4-FFF2-40B4-BE49-F238E27FC236}">
                <a16:creationId xmlns:a16="http://schemas.microsoft.com/office/drawing/2014/main" id="{8A94F53F-751D-71EE-3EF0-4F6E346AC8B9}"/>
              </a:ext>
            </a:extLst>
          </p:cNvPr>
          <p:cNvSpPr/>
          <p:nvPr/>
        </p:nvSpPr>
        <p:spPr>
          <a:xfrm>
            <a:off x="5961686" y="3435169"/>
            <a:ext cx="2589294" cy="1138851"/>
          </a:xfrm>
          <a:prstGeom prst="wedgeEllipseCallout">
            <a:avLst>
              <a:gd name="adj1" fmla="val 8280"/>
              <a:gd name="adj2" fmla="val -68684"/>
            </a:avLst>
          </a:prstGeom>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2000" b="1" dirty="0">
                <a:solidFill>
                  <a:srgbClr val="20232A"/>
                </a:solidFill>
              </a:rPr>
              <a:t>お兄ちゃん！</a:t>
            </a:r>
            <a:endParaRPr kumimoji="1" lang="ja-JP" altLang="en-US" sz="2000" b="1" dirty="0">
              <a:solidFill>
                <a:srgbClr val="20232A"/>
              </a:solidFill>
            </a:endParaRPr>
          </a:p>
        </p:txBody>
      </p:sp>
    </p:spTree>
    <p:extLst>
      <p:ext uri="{BB962C8B-B14F-4D97-AF65-F5344CB8AC3E}">
        <p14:creationId xmlns:p14="http://schemas.microsoft.com/office/powerpoint/2010/main" val="3985490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9" name="Google Shape;1329;p106"/>
          <p:cNvSpPr/>
          <p:nvPr/>
        </p:nvSpPr>
        <p:spPr>
          <a:xfrm>
            <a:off x="4831368" y="3225496"/>
            <a:ext cx="1216375" cy="449892"/>
          </a:xfrm>
          <a:prstGeom prst="roundRect">
            <a:avLst>
              <a:gd name="adj" fmla="val 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6"/>
          <p:cNvSpPr txBox="1">
            <a:spLocks noGrp="1"/>
          </p:cNvSpPr>
          <p:nvPr>
            <p:ph type="title" idx="4294967295"/>
          </p:nvPr>
        </p:nvSpPr>
        <p:spPr>
          <a:xfrm>
            <a:off x="6867099" y="2240215"/>
            <a:ext cx="2113241" cy="3728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ja-JP" sz="2000" dirty="0">
                <a:solidFill>
                  <a:srgbClr val="D4DDE1"/>
                </a:solidFill>
              </a:rPr>
              <a:t>actor</a:t>
            </a:r>
            <a:r>
              <a:rPr lang="ja-JP" altLang="en-US" sz="2000" dirty="0">
                <a:solidFill>
                  <a:srgbClr val="D4DDE1"/>
                </a:solidFill>
              </a:rPr>
              <a:t>：声優</a:t>
            </a:r>
            <a:endParaRPr sz="2000" dirty="0">
              <a:solidFill>
                <a:srgbClr val="D4DDE1"/>
              </a:solidFill>
            </a:endParaRPr>
          </a:p>
        </p:txBody>
      </p:sp>
      <p:sp>
        <p:nvSpPr>
          <p:cNvPr id="1331" name="Google Shape;1331;p106"/>
          <p:cNvSpPr txBox="1">
            <a:spLocks noGrp="1"/>
          </p:cNvSpPr>
          <p:nvPr>
            <p:ph type="subTitle" idx="4294967295"/>
          </p:nvPr>
        </p:nvSpPr>
        <p:spPr>
          <a:xfrm>
            <a:off x="7030759" y="2571750"/>
            <a:ext cx="2113241" cy="821536"/>
          </a:xfrm>
          <a:prstGeom prst="rect">
            <a:avLst/>
          </a:prstGeom>
        </p:spPr>
        <p:txBody>
          <a:bodyPr spcFirstLastPara="1" wrap="square" lIns="91425" tIns="91425" rIns="91425" bIns="91425" anchor="t" anchorCtr="0">
            <a:normAutofit fontScale="55000" lnSpcReduction="20000"/>
          </a:bodyPr>
          <a:lstStyle/>
          <a:p>
            <a:pPr marL="0" lvl="0" indent="0" algn="l" rtl="0">
              <a:spcBef>
                <a:spcPts val="0"/>
              </a:spcBef>
              <a:spcAft>
                <a:spcPts val="1200"/>
              </a:spcAft>
              <a:buNone/>
            </a:pPr>
            <a:r>
              <a:rPr lang="ja-JP" altLang="en-US" sz="2000" b="1" dirty="0">
                <a:solidFill>
                  <a:srgbClr val="F4F4EF"/>
                </a:solidFill>
              </a:rPr>
              <a:t>・</a:t>
            </a:r>
            <a:r>
              <a:rPr lang="ja-JP" altLang="en-US" sz="1900" b="1" dirty="0">
                <a:solidFill>
                  <a:srgbClr val="F4F4EF"/>
                </a:solidFill>
              </a:rPr>
              <a:t>声質</a:t>
            </a:r>
            <a:endParaRPr lang="en-US" altLang="ja-JP" sz="1900" b="1" dirty="0">
              <a:solidFill>
                <a:srgbClr val="F4F4EF"/>
              </a:solidFill>
            </a:endParaRPr>
          </a:p>
          <a:p>
            <a:pPr marL="0" lvl="0" indent="0" algn="l" rtl="0">
              <a:spcBef>
                <a:spcPts val="0"/>
              </a:spcBef>
              <a:spcAft>
                <a:spcPts val="1200"/>
              </a:spcAft>
              <a:buNone/>
            </a:pPr>
            <a:r>
              <a:rPr lang="ja-JP" altLang="en-US" sz="1900" b="1" dirty="0">
                <a:solidFill>
                  <a:srgbClr val="F4F4EF"/>
                </a:solidFill>
              </a:rPr>
              <a:t>・演技の幅・習熟度</a:t>
            </a:r>
            <a:endParaRPr sz="1900" b="1" dirty="0">
              <a:solidFill>
                <a:srgbClr val="F4F4EF"/>
              </a:solidFill>
            </a:endParaRPr>
          </a:p>
        </p:txBody>
      </p:sp>
      <p:sp>
        <p:nvSpPr>
          <p:cNvPr id="1332" name="Google Shape;1332;p106"/>
          <p:cNvSpPr txBox="1">
            <a:spLocks noGrp="1"/>
          </p:cNvSpPr>
          <p:nvPr>
            <p:ph type="title" idx="4294967295"/>
          </p:nvPr>
        </p:nvSpPr>
        <p:spPr>
          <a:xfrm>
            <a:off x="6804748" y="3812867"/>
            <a:ext cx="2616133" cy="3728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rgbClr val="D4DDE1"/>
                </a:solidFill>
              </a:rPr>
              <a:t>contect</a:t>
            </a:r>
            <a:r>
              <a:rPr lang="ja-JP" altLang="en-US" sz="2000" dirty="0">
                <a:solidFill>
                  <a:srgbClr val="D4DDE1"/>
                </a:solidFill>
              </a:rPr>
              <a:t>：場面</a:t>
            </a:r>
            <a:endParaRPr sz="2000" dirty="0">
              <a:solidFill>
                <a:srgbClr val="D4DDE1"/>
              </a:solidFill>
            </a:endParaRPr>
          </a:p>
        </p:txBody>
      </p:sp>
      <p:sp>
        <p:nvSpPr>
          <p:cNvPr id="1333" name="Google Shape;1333;p106"/>
          <p:cNvSpPr txBox="1">
            <a:spLocks noGrp="1"/>
          </p:cNvSpPr>
          <p:nvPr>
            <p:ph type="subTitle" idx="4294967295"/>
          </p:nvPr>
        </p:nvSpPr>
        <p:spPr>
          <a:xfrm>
            <a:off x="7036404" y="4185695"/>
            <a:ext cx="2395738" cy="427032"/>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1200"/>
              </a:spcAft>
              <a:buClr>
                <a:schemeClr val="dk2"/>
              </a:buClr>
              <a:buSzPts val="1100"/>
              <a:buFont typeface="Arial"/>
              <a:buNone/>
            </a:pPr>
            <a:r>
              <a:rPr lang="ja-JP" altLang="en-US" sz="4400" b="1" dirty="0">
                <a:solidFill>
                  <a:srgbClr val="F4F4EF"/>
                </a:solidFill>
              </a:rPr>
              <a:t>・感情</a:t>
            </a:r>
            <a:endParaRPr lang="en-US" altLang="ja-JP" sz="4400" b="1" dirty="0">
              <a:solidFill>
                <a:srgbClr val="F4F4EF"/>
              </a:solidFill>
            </a:endParaRPr>
          </a:p>
          <a:p>
            <a:pPr marL="0" lvl="0" indent="0" algn="l" rtl="0">
              <a:spcBef>
                <a:spcPts val="0"/>
              </a:spcBef>
              <a:spcAft>
                <a:spcPts val="1200"/>
              </a:spcAft>
              <a:buClr>
                <a:schemeClr val="dk2"/>
              </a:buClr>
              <a:buSzPts val="1100"/>
              <a:buFont typeface="Arial"/>
              <a:buNone/>
            </a:pPr>
            <a:r>
              <a:rPr lang="ja-JP" altLang="en-US" sz="4400" b="1" dirty="0">
                <a:solidFill>
                  <a:srgbClr val="F4F4EF"/>
                </a:solidFill>
              </a:rPr>
              <a:t>・表現したいメッセージ</a:t>
            </a:r>
            <a:endParaRPr sz="4400" b="1" dirty="0">
              <a:solidFill>
                <a:srgbClr val="F4F4EF"/>
              </a:solidFill>
            </a:endParaRPr>
          </a:p>
        </p:txBody>
      </p:sp>
      <p:sp>
        <p:nvSpPr>
          <p:cNvPr id="1334" name="Google Shape;1334;p106"/>
          <p:cNvSpPr txBox="1">
            <a:spLocks noGrp="1"/>
          </p:cNvSpPr>
          <p:nvPr>
            <p:ph type="title" idx="4294967295"/>
          </p:nvPr>
        </p:nvSpPr>
        <p:spPr>
          <a:xfrm>
            <a:off x="6786738" y="3120477"/>
            <a:ext cx="2616134" cy="372828"/>
          </a:xfrm>
          <a:prstGeom prst="rect">
            <a:avLst/>
          </a:prstGeom>
        </p:spPr>
        <p:txBody>
          <a:bodyPr spcFirstLastPara="1" wrap="square" lIns="91425" tIns="91425" rIns="91425" bIns="91425" anchor="t" anchorCtr="0">
            <a:noAutofit/>
          </a:bodyPr>
          <a:lstStyle/>
          <a:p>
            <a:pPr lvl="0"/>
            <a:r>
              <a:rPr lang="ja-JP" altLang="en-US" sz="2000" dirty="0">
                <a:solidFill>
                  <a:srgbClr val="D4DDE1"/>
                </a:solidFill>
              </a:rPr>
              <a:t>𝒄𝒉𝒂𝒓𝒂𝒄𝒕𝒆𝒓：配役</a:t>
            </a:r>
            <a:endParaRPr sz="2000" dirty="0">
              <a:solidFill>
                <a:srgbClr val="D4DDE1"/>
              </a:solidFill>
            </a:endParaRPr>
          </a:p>
        </p:txBody>
      </p:sp>
      <p:sp>
        <p:nvSpPr>
          <p:cNvPr id="1335" name="Google Shape;1335;p106"/>
          <p:cNvSpPr txBox="1">
            <a:spLocks noGrp="1"/>
          </p:cNvSpPr>
          <p:nvPr>
            <p:ph type="subTitle" idx="4294967295"/>
          </p:nvPr>
        </p:nvSpPr>
        <p:spPr>
          <a:xfrm>
            <a:off x="7026466" y="3471331"/>
            <a:ext cx="2113241" cy="427032"/>
          </a:xfrm>
          <a:prstGeom prst="rect">
            <a:avLst/>
          </a:prstGeom>
        </p:spPr>
        <p:txBody>
          <a:bodyPr spcFirstLastPara="1" wrap="square" lIns="91425" tIns="91425" rIns="91425" bIns="91425" anchor="t" anchorCtr="0">
            <a:noAutofit/>
          </a:bodyPr>
          <a:lstStyle/>
          <a:p>
            <a:pPr marL="0" lvl="0" indent="0">
              <a:spcAft>
                <a:spcPts val="1200"/>
              </a:spcAft>
              <a:buNone/>
            </a:pPr>
            <a:r>
              <a:rPr lang="ja-JP" altLang="en-US" sz="1100" b="1" dirty="0">
                <a:solidFill>
                  <a:srgbClr val="F4F4EF"/>
                </a:solidFill>
              </a:rPr>
              <a:t>・キャラが持つ印象</a:t>
            </a:r>
            <a:endParaRPr lang="en-US" altLang="ja-JP" sz="1100" b="1" dirty="0">
              <a:solidFill>
                <a:srgbClr val="F4F4EF"/>
              </a:solidFill>
            </a:endParaRPr>
          </a:p>
        </p:txBody>
      </p:sp>
      <p:sp>
        <p:nvSpPr>
          <p:cNvPr id="1336" name="Google Shape;1336;p106"/>
          <p:cNvSpPr txBox="1">
            <a:spLocks noGrp="1"/>
          </p:cNvSpPr>
          <p:nvPr>
            <p:ph type="title" idx="4294967295"/>
          </p:nvPr>
        </p:nvSpPr>
        <p:spPr>
          <a:xfrm>
            <a:off x="4732729" y="3210854"/>
            <a:ext cx="1451383" cy="44989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ja-JP" altLang="en-US" sz="2000" dirty="0">
                <a:solidFill>
                  <a:srgbClr val="F4F4EF"/>
                </a:solidFill>
              </a:rPr>
              <a:t>演技音声</a:t>
            </a:r>
            <a:endParaRPr sz="2000" dirty="0">
              <a:solidFill>
                <a:srgbClr val="F4F4EF"/>
              </a:solidFill>
            </a:endParaRPr>
          </a:p>
        </p:txBody>
      </p:sp>
      <p:cxnSp>
        <p:nvCxnSpPr>
          <p:cNvPr id="1354" name="Google Shape;1354;p106"/>
          <p:cNvCxnSpPr>
            <a:cxnSpLocks/>
            <a:stCxn id="1329" idx="3"/>
            <a:endCxn id="1355" idx="1"/>
          </p:cNvCxnSpPr>
          <p:nvPr/>
        </p:nvCxnSpPr>
        <p:spPr>
          <a:xfrm flipV="1">
            <a:off x="6047743" y="3449370"/>
            <a:ext cx="260829" cy="1072"/>
          </a:xfrm>
          <a:prstGeom prst="curvedConnector3">
            <a:avLst>
              <a:gd name="adj1" fmla="val 50000"/>
            </a:avLst>
          </a:prstGeom>
          <a:noFill/>
          <a:ln w="28575" cap="flat" cmpd="sng">
            <a:solidFill>
              <a:schemeClr val="accent1"/>
            </a:solidFill>
            <a:prstDash val="solid"/>
            <a:round/>
            <a:headEnd type="none" w="med" len="med"/>
            <a:tailEnd type="none" w="med" len="med"/>
          </a:ln>
        </p:spPr>
      </p:cxnSp>
      <p:sp>
        <p:nvSpPr>
          <p:cNvPr id="1356" name="Google Shape;1356;p106"/>
          <p:cNvSpPr/>
          <p:nvPr/>
        </p:nvSpPr>
        <p:spPr>
          <a:xfrm>
            <a:off x="6318065" y="2461567"/>
            <a:ext cx="486683" cy="464535"/>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06"/>
          <p:cNvSpPr/>
          <p:nvPr/>
        </p:nvSpPr>
        <p:spPr>
          <a:xfrm>
            <a:off x="6308572" y="3217103"/>
            <a:ext cx="486682" cy="464534"/>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06"/>
          <p:cNvSpPr/>
          <p:nvPr/>
        </p:nvSpPr>
        <p:spPr>
          <a:xfrm>
            <a:off x="6332243" y="3953427"/>
            <a:ext cx="486682" cy="464535"/>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8" name="Google Shape;1358;p106"/>
          <p:cNvCxnSpPr>
            <a:cxnSpLocks/>
            <a:stCxn id="1329" idx="0"/>
            <a:endCxn id="1356" idx="1"/>
          </p:cNvCxnSpPr>
          <p:nvPr/>
        </p:nvCxnSpPr>
        <p:spPr>
          <a:xfrm rot="5400000" flipH="1" flipV="1">
            <a:off x="5612980" y="2520412"/>
            <a:ext cx="531661" cy="878509"/>
          </a:xfrm>
          <a:prstGeom prst="bentConnector2">
            <a:avLst/>
          </a:prstGeom>
          <a:noFill/>
          <a:ln w="28575" cap="flat" cmpd="sng">
            <a:solidFill>
              <a:schemeClr val="accent1"/>
            </a:solidFill>
            <a:prstDash val="solid"/>
            <a:round/>
            <a:headEnd type="none" w="med" len="med"/>
            <a:tailEnd type="none" w="med" len="med"/>
          </a:ln>
        </p:spPr>
      </p:cxnSp>
      <p:cxnSp>
        <p:nvCxnSpPr>
          <p:cNvPr id="1359" name="Google Shape;1359;p106"/>
          <p:cNvCxnSpPr>
            <a:cxnSpLocks/>
            <a:stCxn id="1329" idx="2"/>
            <a:endCxn id="1357" idx="1"/>
          </p:cNvCxnSpPr>
          <p:nvPr/>
        </p:nvCxnSpPr>
        <p:spPr>
          <a:xfrm rot="16200000" flipH="1">
            <a:off x="5630746" y="3484197"/>
            <a:ext cx="510307" cy="892687"/>
          </a:xfrm>
          <a:prstGeom prst="bentConnector2">
            <a:avLst/>
          </a:prstGeom>
          <a:noFill/>
          <a:ln w="28575" cap="flat" cmpd="sng">
            <a:solidFill>
              <a:schemeClr val="accent1"/>
            </a:solidFill>
            <a:prstDash val="solid"/>
            <a:round/>
            <a:headEnd type="none" w="med" len="med"/>
            <a:tailEnd type="none" w="med" len="med"/>
          </a:ln>
        </p:spPr>
      </p:cxnSp>
      <p:sp>
        <p:nvSpPr>
          <p:cNvPr id="2" name="スライド番号プレースホルダー 1">
            <a:extLst>
              <a:ext uri="{FF2B5EF4-FFF2-40B4-BE49-F238E27FC236}">
                <a16:creationId xmlns:a16="http://schemas.microsoft.com/office/drawing/2014/main" id="{6C0B4D17-319F-AF9C-3818-4F86B0A9A728}"/>
              </a:ext>
            </a:extLst>
          </p:cNvPr>
          <p:cNvSpPr>
            <a:spLocks noGrp="1"/>
          </p:cNvSpPr>
          <p:nvPr>
            <p:ph type="sldNum" sz="quarter" idx="11"/>
          </p:nvPr>
        </p:nvSpPr>
        <p:spPr/>
        <p:txBody>
          <a:bodyPr/>
          <a:lstStyle/>
          <a:p>
            <a:fld id="{9832A988-06BA-449C-8585-FFF7D8DB6DB9}" type="slidenum">
              <a:rPr kumimoji="1" lang="ja-JP" altLang="en-US" smtClean="0"/>
              <a:t>5</a:t>
            </a:fld>
            <a:endParaRPr kumimoji="1" lang="ja-JP" altLang="en-US" dirty="0"/>
          </a:p>
        </p:txBody>
      </p:sp>
      <p:grpSp>
        <p:nvGrpSpPr>
          <p:cNvPr id="23" name="Google Shape;8744;p146">
            <a:extLst>
              <a:ext uri="{FF2B5EF4-FFF2-40B4-BE49-F238E27FC236}">
                <a16:creationId xmlns:a16="http://schemas.microsoft.com/office/drawing/2014/main" id="{A32F6C35-06D5-D149-93F3-449CBB38F61A}"/>
              </a:ext>
            </a:extLst>
          </p:cNvPr>
          <p:cNvGrpSpPr/>
          <p:nvPr/>
        </p:nvGrpSpPr>
        <p:grpSpPr>
          <a:xfrm>
            <a:off x="6397474" y="4007968"/>
            <a:ext cx="356221" cy="355451"/>
            <a:chOff x="-13512225" y="4080275"/>
            <a:chExt cx="353675" cy="352875"/>
          </a:xfrm>
          <a:solidFill>
            <a:srgbClr val="F4F4EF"/>
          </a:solidFill>
        </p:grpSpPr>
        <p:sp>
          <p:nvSpPr>
            <p:cNvPr id="24" name="Google Shape;8745;p146">
              <a:extLst>
                <a:ext uri="{FF2B5EF4-FFF2-40B4-BE49-F238E27FC236}">
                  <a16:creationId xmlns:a16="http://schemas.microsoft.com/office/drawing/2014/main" id="{52E5B962-6F28-9805-063D-5410E0C74B34}"/>
                </a:ext>
              </a:extLst>
            </p:cNvPr>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46;p146">
              <a:extLst>
                <a:ext uri="{FF2B5EF4-FFF2-40B4-BE49-F238E27FC236}">
                  <a16:creationId xmlns:a16="http://schemas.microsoft.com/office/drawing/2014/main" id="{EE0854DC-7DD6-20DC-DD19-230C28598371}"/>
                </a:ext>
              </a:extLst>
            </p:cNvPr>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47;p146">
              <a:extLst>
                <a:ext uri="{FF2B5EF4-FFF2-40B4-BE49-F238E27FC236}">
                  <a16:creationId xmlns:a16="http://schemas.microsoft.com/office/drawing/2014/main" id="{5239B522-881B-BDB7-2657-798A5596EF6B}"/>
                </a:ext>
              </a:extLst>
            </p:cNvPr>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48;p146">
              <a:extLst>
                <a:ext uri="{FF2B5EF4-FFF2-40B4-BE49-F238E27FC236}">
                  <a16:creationId xmlns:a16="http://schemas.microsoft.com/office/drawing/2014/main" id="{C380D575-51AC-7AEF-231C-28279CF1FE8C}"/>
                </a:ext>
              </a:extLst>
            </p:cNvPr>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749;p146">
              <a:extLst>
                <a:ext uri="{FF2B5EF4-FFF2-40B4-BE49-F238E27FC236}">
                  <a16:creationId xmlns:a16="http://schemas.microsoft.com/office/drawing/2014/main" id="{ED2EADE0-BF69-52AF-7789-98AE18A1B774}"/>
                </a:ext>
              </a:extLst>
            </p:cNvPr>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750;p146">
              <a:extLst>
                <a:ext uri="{FF2B5EF4-FFF2-40B4-BE49-F238E27FC236}">
                  <a16:creationId xmlns:a16="http://schemas.microsoft.com/office/drawing/2014/main" id="{B67B2591-B237-CC28-EF7C-4CFB5886DFB3}"/>
                </a:ext>
              </a:extLst>
            </p:cNvPr>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751;p146">
              <a:extLst>
                <a:ext uri="{FF2B5EF4-FFF2-40B4-BE49-F238E27FC236}">
                  <a16:creationId xmlns:a16="http://schemas.microsoft.com/office/drawing/2014/main" id="{D04C7354-08F9-F95E-AFEF-DEC35E68B49C}"/>
                </a:ext>
              </a:extLst>
            </p:cNvPr>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752;p146">
              <a:extLst>
                <a:ext uri="{FF2B5EF4-FFF2-40B4-BE49-F238E27FC236}">
                  <a16:creationId xmlns:a16="http://schemas.microsoft.com/office/drawing/2014/main" id="{677FAF64-4C65-077F-F3C1-0286A2A39406}"/>
                </a:ext>
              </a:extLst>
            </p:cNvPr>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753;p146">
              <a:extLst>
                <a:ext uri="{FF2B5EF4-FFF2-40B4-BE49-F238E27FC236}">
                  <a16:creationId xmlns:a16="http://schemas.microsoft.com/office/drawing/2014/main" id="{0674AF6D-7966-4C64-D39F-EFF395B40D84}"/>
                </a:ext>
              </a:extLst>
            </p:cNvPr>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754;p146">
              <a:extLst>
                <a:ext uri="{FF2B5EF4-FFF2-40B4-BE49-F238E27FC236}">
                  <a16:creationId xmlns:a16="http://schemas.microsoft.com/office/drawing/2014/main" id="{D870737C-1749-A873-CBAF-8FEDE1EF216C}"/>
                </a:ext>
              </a:extLst>
            </p:cNvPr>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755;p146">
              <a:extLst>
                <a:ext uri="{FF2B5EF4-FFF2-40B4-BE49-F238E27FC236}">
                  <a16:creationId xmlns:a16="http://schemas.microsoft.com/office/drawing/2014/main" id="{ABFB018C-262C-F2C4-27A0-1E5739C5E0BC}"/>
                </a:ext>
              </a:extLst>
            </p:cNvPr>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8340;p145">
            <a:extLst>
              <a:ext uri="{FF2B5EF4-FFF2-40B4-BE49-F238E27FC236}">
                <a16:creationId xmlns:a16="http://schemas.microsoft.com/office/drawing/2014/main" id="{C6CB514C-545A-C799-E1BE-5C3D010E84B0}"/>
              </a:ext>
            </a:extLst>
          </p:cNvPr>
          <p:cNvGrpSpPr/>
          <p:nvPr/>
        </p:nvGrpSpPr>
        <p:grpSpPr>
          <a:xfrm>
            <a:off x="6411094" y="3295479"/>
            <a:ext cx="314662" cy="358999"/>
            <a:chOff x="-51623775" y="3584850"/>
            <a:chExt cx="279625" cy="319025"/>
          </a:xfrm>
          <a:solidFill>
            <a:srgbClr val="F4F4EF"/>
          </a:solidFill>
        </p:grpSpPr>
        <p:sp>
          <p:nvSpPr>
            <p:cNvPr id="36" name="Google Shape;8341;p145">
              <a:extLst>
                <a:ext uri="{FF2B5EF4-FFF2-40B4-BE49-F238E27FC236}">
                  <a16:creationId xmlns:a16="http://schemas.microsoft.com/office/drawing/2014/main" id="{6F5C84DF-1F56-5958-D9FB-C697520EF40D}"/>
                </a:ext>
              </a:extLst>
            </p:cNvPr>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342;p145">
              <a:extLst>
                <a:ext uri="{FF2B5EF4-FFF2-40B4-BE49-F238E27FC236}">
                  <a16:creationId xmlns:a16="http://schemas.microsoft.com/office/drawing/2014/main" id="{A6A08D4C-A529-E871-D512-7E5B49266A32}"/>
                </a:ext>
              </a:extLst>
            </p:cNvPr>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43;p145">
              <a:extLst>
                <a:ext uri="{FF2B5EF4-FFF2-40B4-BE49-F238E27FC236}">
                  <a16:creationId xmlns:a16="http://schemas.microsoft.com/office/drawing/2014/main" id="{37360CC7-9C20-0103-9740-67F8FC7AD764}"/>
                </a:ext>
              </a:extLst>
            </p:cNvPr>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344;p145">
              <a:extLst>
                <a:ext uri="{FF2B5EF4-FFF2-40B4-BE49-F238E27FC236}">
                  <a16:creationId xmlns:a16="http://schemas.microsoft.com/office/drawing/2014/main" id="{748E8148-8751-D4B9-8580-228474C02263}"/>
                </a:ext>
              </a:extLst>
            </p:cNvPr>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345;p145">
              <a:extLst>
                <a:ext uri="{FF2B5EF4-FFF2-40B4-BE49-F238E27FC236}">
                  <a16:creationId xmlns:a16="http://schemas.microsoft.com/office/drawing/2014/main" id="{249DFE6C-ECE3-D15C-B4A5-7D8B89A15DB5}"/>
                </a:ext>
              </a:extLst>
            </p:cNvPr>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346;p145">
              <a:extLst>
                <a:ext uri="{FF2B5EF4-FFF2-40B4-BE49-F238E27FC236}">
                  <a16:creationId xmlns:a16="http://schemas.microsoft.com/office/drawing/2014/main" id="{B283B68F-1615-67F5-5F77-38468C18A34A}"/>
                </a:ext>
              </a:extLst>
            </p:cNvPr>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347;p145">
              <a:extLst>
                <a:ext uri="{FF2B5EF4-FFF2-40B4-BE49-F238E27FC236}">
                  <a16:creationId xmlns:a16="http://schemas.microsoft.com/office/drawing/2014/main" id="{3DF6523E-3B11-3564-4FA4-C6FB818720A7}"/>
                </a:ext>
              </a:extLst>
            </p:cNvPr>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348;p145">
              <a:extLst>
                <a:ext uri="{FF2B5EF4-FFF2-40B4-BE49-F238E27FC236}">
                  <a16:creationId xmlns:a16="http://schemas.microsoft.com/office/drawing/2014/main" id="{117F9127-3AE2-24DE-10AC-086EBB51D046}"/>
                </a:ext>
              </a:extLst>
            </p:cNvPr>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349;p145">
              <a:extLst>
                <a:ext uri="{FF2B5EF4-FFF2-40B4-BE49-F238E27FC236}">
                  <a16:creationId xmlns:a16="http://schemas.microsoft.com/office/drawing/2014/main" id="{6D465963-F349-2485-208C-EE6DABD1E8CF}"/>
                </a:ext>
              </a:extLst>
            </p:cNvPr>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7616;p144">
            <a:extLst>
              <a:ext uri="{FF2B5EF4-FFF2-40B4-BE49-F238E27FC236}">
                <a16:creationId xmlns:a16="http://schemas.microsoft.com/office/drawing/2014/main" id="{BEA39408-F438-2D42-B0D9-7BB0F2322A1C}"/>
              </a:ext>
            </a:extLst>
          </p:cNvPr>
          <p:cNvGrpSpPr/>
          <p:nvPr/>
        </p:nvGrpSpPr>
        <p:grpSpPr>
          <a:xfrm>
            <a:off x="6385169" y="2524580"/>
            <a:ext cx="350079" cy="350079"/>
            <a:chOff x="3497300" y="3227275"/>
            <a:chExt cx="296175" cy="296175"/>
          </a:xfrm>
          <a:solidFill>
            <a:srgbClr val="F4F4EF"/>
          </a:solidFill>
        </p:grpSpPr>
        <p:sp>
          <p:nvSpPr>
            <p:cNvPr id="46" name="Google Shape;7617;p144">
              <a:extLst>
                <a:ext uri="{FF2B5EF4-FFF2-40B4-BE49-F238E27FC236}">
                  <a16:creationId xmlns:a16="http://schemas.microsoft.com/office/drawing/2014/main" id="{1ED28AED-4B34-659C-3796-4274FB4525BB}"/>
                </a:ext>
              </a:extLst>
            </p:cNvPr>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618;p144">
              <a:extLst>
                <a:ext uri="{FF2B5EF4-FFF2-40B4-BE49-F238E27FC236}">
                  <a16:creationId xmlns:a16="http://schemas.microsoft.com/office/drawing/2014/main" id="{48568293-C9BF-29E5-81E7-82B6789555F2}"/>
                </a:ext>
              </a:extLst>
            </p:cNvPr>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619;p144">
              <a:extLst>
                <a:ext uri="{FF2B5EF4-FFF2-40B4-BE49-F238E27FC236}">
                  <a16:creationId xmlns:a16="http://schemas.microsoft.com/office/drawing/2014/main" id="{61858E4B-A34D-2540-CB46-03F2D5C2F5FA}"/>
                </a:ext>
              </a:extLst>
            </p:cNvPr>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620;p144">
              <a:extLst>
                <a:ext uri="{FF2B5EF4-FFF2-40B4-BE49-F238E27FC236}">
                  <a16:creationId xmlns:a16="http://schemas.microsoft.com/office/drawing/2014/main" id="{E774815C-391C-5637-7FC2-FEC5DE6467A6}"/>
                </a:ext>
              </a:extLst>
            </p:cNvPr>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621;p144">
              <a:extLst>
                <a:ext uri="{FF2B5EF4-FFF2-40B4-BE49-F238E27FC236}">
                  <a16:creationId xmlns:a16="http://schemas.microsoft.com/office/drawing/2014/main" id="{3DC0D668-D043-0E8C-BF02-CD73EC2B69FE}"/>
                </a:ext>
              </a:extLst>
            </p:cNvPr>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622;p144">
              <a:extLst>
                <a:ext uri="{FF2B5EF4-FFF2-40B4-BE49-F238E27FC236}">
                  <a16:creationId xmlns:a16="http://schemas.microsoft.com/office/drawing/2014/main" id="{BDCE9A3A-89A5-38BD-053D-7DFF54C7E8C2}"/>
                </a:ext>
              </a:extLst>
            </p:cNvPr>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623;p144">
              <a:extLst>
                <a:ext uri="{FF2B5EF4-FFF2-40B4-BE49-F238E27FC236}">
                  <a16:creationId xmlns:a16="http://schemas.microsoft.com/office/drawing/2014/main" id="{57AADA94-08B2-E007-91A1-06DBFD3D85E1}"/>
                </a:ext>
              </a:extLst>
            </p:cNvPr>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624;p144">
              <a:extLst>
                <a:ext uri="{FF2B5EF4-FFF2-40B4-BE49-F238E27FC236}">
                  <a16:creationId xmlns:a16="http://schemas.microsoft.com/office/drawing/2014/main" id="{391A37F1-77F9-300D-30F4-B25AC885EE48}"/>
                </a:ext>
              </a:extLst>
            </p:cNvPr>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637;p74">
            <a:extLst>
              <a:ext uri="{FF2B5EF4-FFF2-40B4-BE49-F238E27FC236}">
                <a16:creationId xmlns:a16="http://schemas.microsoft.com/office/drawing/2014/main" id="{8D761234-AA45-9D7B-9941-F75300CF241D}"/>
              </a:ext>
            </a:extLst>
          </p:cNvPr>
          <p:cNvSpPr txBox="1">
            <a:spLocks noGrp="1"/>
          </p:cNvSpPr>
          <p:nvPr>
            <p:ph type="title"/>
          </p:nvPr>
        </p:nvSpPr>
        <p:spPr>
          <a:xfrm>
            <a:off x="2167108" y="568311"/>
            <a:ext cx="4809784" cy="572700"/>
          </a:xfrm>
          <a:prstGeom prst="rect">
            <a:avLst/>
          </a:prstGeom>
          <a:noFill/>
        </p:spPr>
        <p:txBody>
          <a:bodyPr spcFirstLastPara="1" wrap="square" lIns="91425" tIns="91425" rIns="91425" bIns="91425" anchor="t" anchorCtr="0">
            <a:noAutofit/>
          </a:bodyPr>
          <a:lstStyle/>
          <a:p>
            <a:pPr lvl="0" algn="ctr">
              <a:buSzPts val="1100"/>
            </a:pPr>
            <a:r>
              <a:rPr lang="ja-JP" altLang="en-US" b="1" u="sng" dirty="0">
                <a:solidFill>
                  <a:srgbClr val="D4DDE1"/>
                </a:solidFill>
              </a:rPr>
              <a:t>分析のアプローチ</a:t>
            </a:r>
          </a:p>
        </p:txBody>
      </p:sp>
      <p:sp>
        <p:nvSpPr>
          <p:cNvPr id="1366" name="四角形: 角を丸くする 1365">
            <a:extLst>
              <a:ext uri="{FF2B5EF4-FFF2-40B4-BE49-F238E27FC236}">
                <a16:creationId xmlns:a16="http://schemas.microsoft.com/office/drawing/2014/main" id="{BA3BA5E9-629A-8B38-5298-A7E8DF31C793}"/>
              </a:ext>
            </a:extLst>
          </p:cNvPr>
          <p:cNvSpPr/>
          <p:nvPr/>
        </p:nvSpPr>
        <p:spPr>
          <a:xfrm>
            <a:off x="550199" y="1187645"/>
            <a:ext cx="8185151" cy="768692"/>
          </a:xfrm>
          <a:prstGeom prst="roundRect">
            <a:avLst/>
          </a:prstGeom>
          <a:solidFill>
            <a:srgbClr val="F4F4E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367" name="テキスト ボックス 1366">
            <a:extLst>
              <a:ext uri="{FF2B5EF4-FFF2-40B4-BE49-F238E27FC236}">
                <a16:creationId xmlns:a16="http://schemas.microsoft.com/office/drawing/2014/main" id="{5E1525D0-B051-10E8-6EBC-27108277A8CC}"/>
              </a:ext>
            </a:extLst>
          </p:cNvPr>
          <p:cNvSpPr txBox="1"/>
          <p:nvPr/>
        </p:nvSpPr>
        <p:spPr>
          <a:xfrm>
            <a:off x="705188" y="1256404"/>
            <a:ext cx="7966890" cy="646331"/>
          </a:xfrm>
          <a:prstGeom prst="rect">
            <a:avLst/>
          </a:prstGeom>
          <a:noFill/>
        </p:spPr>
        <p:txBody>
          <a:bodyPr wrap="square" rtlCol="0">
            <a:spAutoFit/>
          </a:bodyPr>
          <a:lstStyle/>
          <a:p>
            <a:r>
              <a:rPr kumimoji="1" lang="ja-JP" altLang="en-US" sz="1800" u="sng" dirty="0">
                <a:solidFill>
                  <a:srgbClr val="20232A"/>
                </a:solidFill>
              </a:rPr>
              <a:t>声優の演技音声𝒔𝒑𝒆𝒆𝒄𝒉</a:t>
            </a:r>
          </a:p>
          <a:p>
            <a:pPr algn="r"/>
            <a:r>
              <a:rPr kumimoji="1" lang="en-US" altLang="ja-JP" sz="1800" dirty="0">
                <a:solidFill>
                  <a:srgbClr val="20232A"/>
                </a:solidFill>
              </a:rPr>
              <a:t>=</a:t>
            </a:r>
            <a:r>
              <a:rPr kumimoji="1" lang="ja-JP" altLang="en-US" sz="1800" dirty="0">
                <a:solidFill>
                  <a:srgbClr val="20232A"/>
                </a:solidFill>
              </a:rPr>
              <a:t>𝒂𝒄𝒕𝒐𝒓（声優）</a:t>
            </a:r>
            <a:r>
              <a:rPr kumimoji="1" lang="en-US" altLang="ja-JP" sz="1800" dirty="0">
                <a:solidFill>
                  <a:srgbClr val="20232A"/>
                </a:solidFill>
              </a:rPr>
              <a:t>×</a:t>
            </a:r>
            <a:r>
              <a:rPr kumimoji="1" lang="ja-JP" altLang="en-US" sz="1800" dirty="0">
                <a:solidFill>
                  <a:srgbClr val="20232A"/>
                </a:solidFill>
              </a:rPr>
              <a:t>𝒄𝒉𝒂𝒓𝒂𝒄𝒕𝒆𝒓（配役）</a:t>
            </a:r>
            <a:r>
              <a:rPr kumimoji="1" lang="en-US" altLang="ja-JP" sz="1800" dirty="0">
                <a:solidFill>
                  <a:srgbClr val="20232A"/>
                </a:solidFill>
              </a:rPr>
              <a:t>×</a:t>
            </a:r>
            <a:r>
              <a:rPr kumimoji="1" lang="ja-JP" altLang="en-US" sz="1800" dirty="0">
                <a:solidFill>
                  <a:srgbClr val="20232A"/>
                </a:solidFill>
              </a:rPr>
              <a:t>𝒄𝒐𝒏𝒕𝒆𝒙𝒕（場面ごとの感情等）</a:t>
            </a:r>
          </a:p>
        </p:txBody>
      </p:sp>
      <p:sp>
        <p:nvSpPr>
          <p:cNvPr id="1379" name="Google Shape;640;p74">
            <a:extLst>
              <a:ext uri="{FF2B5EF4-FFF2-40B4-BE49-F238E27FC236}">
                <a16:creationId xmlns:a16="http://schemas.microsoft.com/office/drawing/2014/main" id="{F7478083-3C95-2C1A-594F-160038ED07C7}"/>
              </a:ext>
            </a:extLst>
          </p:cNvPr>
          <p:cNvSpPr txBox="1">
            <a:spLocks/>
          </p:cNvSpPr>
          <p:nvPr/>
        </p:nvSpPr>
        <p:spPr>
          <a:xfrm>
            <a:off x="550199" y="2170650"/>
            <a:ext cx="3623216" cy="40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ja-JP" altLang="en-US" sz="1800" u="sng" dirty="0">
                <a:solidFill>
                  <a:srgbClr val="F4F4EF"/>
                </a:solidFill>
              </a:rPr>
              <a:t>音響特徴量を用いた分析の問題点</a:t>
            </a:r>
          </a:p>
        </p:txBody>
      </p:sp>
      <p:sp>
        <p:nvSpPr>
          <p:cNvPr id="1380" name="Google Shape;641;p74">
            <a:extLst>
              <a:ext uri="{FF2B5EF4-FFF2-40B4-BE49-F238E27FC236}">
                <a16:creationId xmlns:a16="http://schemas.microsoft.com/office/drawing/2014/main" id="{3D77311B-1573-88B2-7F9B-9E2F66325C4B}"/>
              </a:ext>
            </a:extLst>
          </p:cNvPr>
          <p:cNvSpPr txBox="1">
            <a:spLocks/>
          </p:cNvSpPr>
          <p:nvPr/>
        </p:nvSpPr>
        <p:spPr>
          <a:xfrm>
            <a:off x="766067" y="3295479"/>
            <a:ext cx="5255501"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ja-JP" altLang="en-US" dirty="0">
                <a:solidFill>
                  <a:schemeClr val="bg2"/>
                </a:solidFill>
              </a:rPr>
              <a:t>		</a:t>
            </a:r>
            <a:r>
              <a:rPr lang="ja-JP" altLang="en-US" dirty="0"/>
              <a:t>	</a:t>
            </a:r>
          </a:p>
        </p:txBody>
      </p:sp>
      <p:sp>
        <p:nvSpPr>
          <p:cNvPr id="1389" name="Google Shape;641;p74">
            <a:extLst>
              <a:ext uri="{FF2B5EF4-FFF2-40B4-BE49-F238E27FC236}">
                <a16:creationId xmlns:a16="http://schemas.microsoft.com/office/drawing/2014/main" id="{27595533-BF36-D5DD-C27D-37213453847E}"/>
              </a:ext>
            </a:extLst>
          </p:cNvPr>
          <p:cNvSpPr txBox="1">
            <a:spLocks/>
          </p:cNvSpPr>
          <p:nvPr/>
        </p:nvSpPr>
        <p:spPr>
          <a:xfrm>
            <a:off x="580307" y="2564350"/>
            <a:ext cx="4237973"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Wingdings" panose="05000000000000000000" pitchFamily="2" charset="2"/>
              <a:buChar char="n"/>
            </a:pPr>
            <a:r>
              <a:rPr lang="ja-JP" altLang="en-US" b="1" dirty="0">
                <a:solidFill>
                  <a:srgbClr val="F4F4EF"/>
                </a:solidFill>
              </a:rPr>
              <a:t>声優は「</a:t>
            </a:r>
            <a:r>
              <a:rPr lang="ja-JP" altLang="en-US" b="1" dirty="0">
                <a:solidFill>
                  <a:srgbClr val="A01D26"/>
                </a:solidFill>
              </a:rPr>
              <a:t>演じ分け</a:t>
            </a:r>
            <a:r>
              <a:rPr lang="ja-JP" altLang="en-US" b="1" dirty="0">
                <a:solidFill>
                  <a:srgbClr val="F4F4EF"/>
                </a:solidFill>
              </a:rPr>
              <a:t>」をおこなう</a:t>
            </a:r>
            <a:endParaRPr lang="en-US" altLang="ja-JP" b="1" dirty="0">
              <a:solidFill>
                <a:srgbClr val="F4F4EF"/>
              </a:solidFill>
            </a:endParaRPr>
          </a:p>
          <a:p>
            <a:pPr marL="742950" lvl="1" indent="-285750">
              <a:buClr>
                <a:srgbClr val="D4DDE1"/>
              </a:buClr>
              <a:buSzPts val="1100"/>
              <a:buFont typeface="Wingdings" panose="05000000000000000000" pitchFamily="2" charset="2"/>
              <a:buChar char="ü"/>
            </a:pPr>
            <a:r>
              <a:rPr lang="ja-JP" altLang="en-US" dirty="0">
                <a:solidFill>
                  <a:srgbClr val="F4F4EF"/>
                </a:solidFill>
              </a:rPr>
              <a:t>どの音声を分析するべき？</a:t>
            </a:r>
          </a:p>
          <a:p>
            <a:pPr marL="742950" lvl="1" indent="-285750">
              <a:buClr>
                <a:srgbClr val="D4DDE1"/>
              </a:buClr>
              <a:buSzPts val="1100"/>
              <a:buFont typeface="Wingdings" panose="05000000000000000000" pitchFamily="2" charset="2"/>
              <a:buChar char="ü"/>
            </a:pPr>
            <a:r>
              <a:rPr lang="ja-JP" altLang="en-US" dirty="0">
                <a:solidFill>
                  <a:srgbClr val="F4F4EF"/>
                </a:solidFill>
              </a:rPr>
              <a:t>配役に利用可能な知見が得られるか？</a:t>
            </a:r>
          </a:p>
          <a:p>
            <a:pPr marL="285750" indent="-285750">
              <a:buClr>
                <a:schemeClr val="dk1"/>
              </a:buClr>
              <a:buSzPts val="1100"/>
              <a:buFont typeface="Wingdings" panose="05000000000000000000" pitchFamily="2" charset="2"/>
              <a:buChar char="n"/>
            </a:pPr>
            <a:r>
              <a:rPr lang="ja-JP" altLang="en-US" b="1" dirty="0">
                <a:solidFill>
                  <a:srgbClr val="F4F4EF"/>
                </a:solidFill>
              </a:rPr>
              <a:t>声優とキャラが持つ</a:t>
            </a:r>
            <a:r>
              <a:rPr lang="ja-JP" altLang="en-US" b="1" dirty="0">
                <a:solidFill>
                  <a:srgbClr val="A01D26"/>
                </a:solidFill>
              </a:rPr>
              <a:t>感性情報</a:t>
            </a:r>
            <a:r>
              <a:rPr lang="ja-JP" altLang="en-US" b="1" dirty="0">
                <a:solidFill>
                  <a:srgbClr val="F4F4EF"/>
                </a:solidFill>
              </a:rPr>
              <a:t>の紐づけが難しい</a:t>
            </a:r>
            <a:r>
              <a:rPr lang="ja-JP" altLang="en-US" dirty="0">
                <a:solidFill>
                  <a:srgbClr val="F4F4EF"/>
                </a:solidFill>
              </a:rPr>
              <a:t>	</a:t>
            </a:r>
            <a:r>
              <a:rPr lang="ja-JP" altLang="en-US" dirty="0">
                <a:solidFill>
                  <a:srgbClr val="D4DDE1"/>
                </a:solidFill>
              </a:rPr>
              <a:t>		</a:t>
            </a:r>
          </a:p>
        </p:txBody>
      </p:sp>
      <p:pic>
        <p:nvPicPr>
          <p:cNvPr id="1390" name="No.1">
            <a:hlinkClick r:id="" action="ppaction://media"/>
            <a:extLst>
              <a:ext uri="{FF2B5EF4-FFF2-40B4-BE49-F238E27FC236}">
                <a16:creationId xmlns:a16="http://schemas.microsoft.com/office/drawing/2014/main" id="{D8933EF1-768C-AFAA-D5BC-EC18477B1A6B}"/>
              </a:ext>
            </a:extLst>
          </p:cNvPr>
          <p:cNvPicPr>
            <a:picLocks noChangeAspect="1"/>
          </p:cNvPicPr>
          <p:nvPr>
            <a:audioFile r:link="rId1"/>
            <p:extLst>
              <p:ext uri="{DAA4B4D4-6D71-4841-9C94-3DE7FCFB9230}">
                <p14:media xmlns:p14="http://schemas.microsoft.com/office/powerpoint/2010/main" r:embed="rId2">
                  <p14:trim st="3060" end="1556.6666"/>
                </p14:media>
              </p:ext>
            </p:extLst>
          </p:nvPr>
        </p:nvPicPr>
        <p:blipFill>
          <a:blip r:embed="rId6"/>
          <a:stretch>
            <a:fillRect/>
          </a:stretch>
        </p:blipFill>
        <p:spPr>
          <a:xfrm>
            <a:off x="999866" y="3961712"/>
            <a:ext cx="786142" cy="786142"/>
          </a:xfrm>
          <a:prstGeom prst="rect">
            <a:avLst/>
          </a:prstGeom>
        </p:spPr>
      </p:pic>
      <p:pic>
        <p:nvPicPr>
          <p:cNvPr id="1391" name="洋一 (1)">
            <a:hlinkClick r:id="" action="ppaction://media"/>
            <a:extLst>
              <a:ext uri="{FF2B5EF4-FFF2-40B4-BE49-F238E27FC236}">
                <a16:creationId xmlns:a16="http://schemas.microsoft.com/office/drawing/2014/main" id="{108BFD63-50CF-1A7A-F6CB-169F12CB9A6A}"/>
              </a:ext>
            </a:extLst>
          </p:cNvPr>
          <p:cNvPicPr>
            <a:picLocks noChangeAspect="1"/>
          </p:cNvPicPr>
          <p:nvPr>
            <a:audioFile r:link="rId1"/>
            <p:extLst>
              <p:ext uri="{DAA4B4D4-6D71-4841-9C94-3DE7FCFB9230}">
                <p14:media xmlns:p14="http://schemas.microsoft.com/office/powerpoint/2010/main" r:embed="rId3">
                  <p14:trim st="2659" end="1080"/>
                </p14:media>
              </p:ext>
            </p:extLst>
          </p:nvPr>
        </p:nvPicPr>
        <p:blipFill>
          <a:blip r:embed="rId6"/>
          <a:stretch>
            <a:fillRect/>
          </a:stretch>
        </p:blipFill>
        <p:spPr>
          <a:xfrm>
            <a:off x="2482639" y="3972469"/>
            <a:ext cx="786142" cy="786142"/>
          </a:xfrm>
          <a:prstGeom prst="rect">
            <a:avLst/>
          </a:prstGeom>
        </p:spPr>
      </p:pic>
      <p:sp>
        <p:nvSpPr>
          <p:cNvPr id="1394" name="楕円 1393">
            <a:extLst>
              <a:ext uri="{FF2B5EF4-FFF2-40B4-BE49-F238E27FC236}">
                <a16:creationId xmlns:a16="http://schemas.microsoft.com/office/drawing/2014/main" id="{D47CF87F-1840-7C01-09CE-44561E91DD4D}"/>
              </a:ext>
            </a:extLst>
          </p:cNvPr>
          <p:cNvSpPr/>
          <p:nvPr/>
        </p:nvSpPr>
        <p:spPr>
          <a:xfrm>
            <a:off x="835625"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395" name="正方形/長方形 1394">
            <a:extLst>
              <a:ext uri="{FF2B5EF4-FFF2-40B4-BE49-F238E27FC236}">
                <a16:creationId xmlns:a16="http://schemas.microsoft.com/office/drawing/2014/main" id="{F6588716-3C3E-6FAA-3FBC-BCFFAFB9C904}"/>
              </a:ext>
            </a:extLst>
          </p:cNvPr>
          <p:cNvSpPr/>
          <p:nvPr/>
        </p:nvSpPr>
        <p:spPr>
          <a:xfrm>
            <a:off x="994969" y="12812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1396" name="楕円 1395">
            <a:extLst>
              <a:ext uri="{FF2B5EF4-FFF2-40B4-BE49-F238E27FC236}">
                <a16:creationId xmlns:a16="http://schemas.microsoft.com/office/drawing/2014/main" id="{638FAAF4-75DF-E69E-45FA-767EEDF51B76}"/>
              </a:ext>
            </a:extLst>
          </p:cNvPr>
          <p:cNvSpPr/>
          <p:nvPr/>
        </p:nvSpPr>
        <p:spPr>
          <a:xfrm>
            <a:off x="2743629" y="195845"/>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7" name="正方形/長方形 1396">
            <a:extLst>
              <a:ext uri="{FF2B5EF4-FFF2-40B4-BE49-F238E27FC236}">
                <a16:creationId xmlns:a16="http://schemas.microsoft.com/office/drawing/2014/main" id="{129400CD-3895-0F03-A2E8-E5A82A385EF8}"/>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1398" name="楕円 1397">
            <a:extLst>
              <a:ext uri="{FF2B5EF4-FFF2-40B4-BE49-F238E27FC236}">
                <a16:creationId xmlns:a16="http://schemas.microsoft.com/office/drawing/2014/main" id="{4F4FC8ED-71E4-EF1F-3A0C-D8C04A8C21F3}"/>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99" name="正方形/長方形 1398">
            <a:extLst>
              <a:ext uri="{FF2B5EF4-FFF2-40B4-BE49-F238E27FC236}">
                <a16:creationId xmlns:a16="http://schemas.microsoft.com/office/drawing/2014/main" id="{E42F5972-9FD1-8A03-4D14-8B52F269E4B0}"/>
              </a:ext>
            </a:extLst>
          </p:cNvPr>
          <p:cNvSpPr/>
          <p:nvPr/>
        </p:nvSpPr>
        <p:spPr>
          <a:xfrm>
            <a:off x="4970321" y="12650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1400" name="楕円 1399">
            <a:extLst>
              <a:ext uri="{FF2B5EF4-FFF2-40B4-BE49-F238E27FC236}">
                <a16:creationId xmlns:a16="http://schemas.microsoft.com/office/drawing/2014/main" id="{796ADACC-D81B-0480-4A52-967F935D192C}"/>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01" name="正方形/長方形 1400">
            <a:extLst>
              <a:ext uri="{FF2B5EF4-FFF2-40B4-BE49-F238E27FC236}">
                <a16:creationId xmlns:a16="http://schemas.microsoft.com/office/drawing/2014/main" id="{A273FEEA-3A93-0BED-C00B-20B44ED1BFCC}"/>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extLst>
      <p:ext uri="{BB962C8B-B14F-4D97-AF65-F5344CB8AC3E}">
        <p14:creationId xmlns:p14="http://schemas.microsoft.com/office/powerpoint/2010/main" val="4284592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9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5" fill="hold"/>
                                        <p:tgtEl>
                                          <p:spTgt spid="1390"/>
                                        </p:tgtEl>
                                      </p:cBhvr>
                                    </p:cmd>
                                  </p:childTnLst>
                                </p:cTn>
                              </p:par>
                            </p:childTnLst>
                          </p:cTn>
                        </p:par>
                      </p:childTnLst>
                    </p:cTn>
                  </p:par>
                </p:childTnLst>
              </p:cTn>
              <p:nextCondLst>
                <p:cond evt="onClick" delay="0">
                  <p:tgtEl>
                    <p:spTgt spid="1390"/>
                  </p:tgtEl>
                </p:cond>
              </p:nextCondLst>
            </p:seq>
            <p:audio>
              <p:cMediaNode vol="100000">
                <p:cTn id="7" fill="hold" display="0">
                  <p:stCondLst>
                    <p:cond delay="indefinite"/>
                  </p:stCondLst>
                  <p:endCondLst>
                    <p:cond evt="onStopAudio" delay="0">
                      <p:tgtEl>
                        <p:sldTgt/>
                      </p:tgtEl>
                    </p:cond>
                  </p:endCondLst>
                </p:cTn>
                <p:tgtEl>
                  <p:spTgt spid="1390"/>
                </p:tgtEl>
              </p:cMediaNode>
            </p:audio>
            <p:seq concurrent="1" nextAc="seek">
              <p:cTn id="8" restart="whenNotActive" fill="hold" evtFilter="cancelBubble" nodeType="interactiveSeq">
                <p:stCondLst>
                  <p:cond evt="onClick" delay="0">
                    <p:tgtEl>
                      <p:spTgt spid="1391"/>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461" fill="hold"/>
                                        <p:tgtEl>
                                          <p:spTgt spid="1391"/>
                                        </p:tgtEl>
                                      </p:cBhvr>
                                    </p:cmd>
                                  </p:childTnLst>
                                </p:cTn>
                              </p:par>
                            </p:childTnLst>
                          </p:cTn>
                        </p:par>
                      </p:childTnLst>
                    </p:cTn>
                  </p:par>
                </p:childTnLst>
              </p:cTn>
              <p:nextCondLst>
                <p:cond evt="onClick" delay="0">
                  <p:tgtEl>
                    <p:spTgt spid="1391"/>
                  </p:tgtEl>
                </p:cond>
              </p:nextCondLst>
            </p:seq>
            <p:audio>
              <p:cMediaNode vol="100000">
                <p:cTn id="13" fill="hold" display="0">
                  <p:stCondLst>
                    <p:cond delay="indefinite"/>
                  </p:stCondLst>
                  <p:endCondLst>
                    <p:cond evt="onStopAudio" delay="0">
                      <p:tgtEl>
                        <p:sldTgt/>
                      </p:tgtEl>
                    </p:cond>
                  </p:endCondLst>
                </p:cTn>
                <p:tgtEl>
                  <p:spTgt spid="139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EBB0D0EF-5041-6CE3-6B08-D4B94107B493}"/>
              </a:ext>
            </a:extLst>
          </p:cNvPr>
          <p:cNvSpPr/>
          <p:nvPr/>
        </p:nvSpPr>
        <p:spPr>
          <a:xfrm>
            <a:off x="5580185" y="2082018"/>
            <a:ext cx="3325084" cy="2050947"/>
          </a:xfrm>
          <a:prstGeom prst="roundRect">
            <a:avLst/>
          </a:prstGeom>
          <a:solidFill>
            <a:srgbClr val="F4F4EF"/>
          </a:solidFill>
          <a:ln>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6C0B4D17-319F-AF9C-3818-4F86B0A9A728}"/>
              </a:ext>
            </a:extLst>
          </p:cNvPr>
          <p:cNvSpPr>
            <a:spLocks noGrp="1"/>
          </p:cNvSpPr>
          <p:nvPr>
            <p:ph type="sldNum" sz="quarter" idx="11"/>
          </p:nvPr>
        </p:nvSpPr>
        <p:spPr/>
        <p:txBody>
          <a:bodyPr/>
          <a:lstStyle/>
          <a:p>
            <a:fld id="{9832A988-06BA-449C-8585-FFF7D8DB6DB9}" type="slidenum">
              <a:rPr kumimoji="1" lang="ja-JP" altLang="en-US" smtClean="0"/>
              <a:t>6</a:t>
            </a:fld>
            <a:endParaRPr kumimoji="1" lang="ja-JP" altLang="en-US" dirty="0"/>
          </a:p>
        </p:txBody>
      </p:sp>
      <p:sp>
        <p:nvSpPr>
          <p:cNvPr id="56" name="Google Shape;637;p74">
            <a:extLst>
              <a:ext uri="{FF2B5EF4-FFF2-40B4-BE49-F238E27FC236}">
                <a16:creationId xmlns:a16="http://schemas.microsoft.com/office/drawing/2014/main" id="{8D761234-AA45-9D7B-9941-F75300CF241D}"/>
              </a:ext>
            </a:extLst>
          </p:cNvPr>
          <p:cNvSpPr txBox="1">
            <a:spLocks noGrp="1"/>
          </p:cNvSpPr>
          <p:nvPr>
            <p:ph type="title"/>
          </p:nvPr>
        </p:nvSpPr>
        <p:spPr>
          <a:xfrm>
            <a:off x="2167108" y="568311"/>
            <a:ext cx="4809784" cy="572700"/>
          </a:xfrm>
          <a:prstGeom prst="rect">
            <a:avLst/>
          </a:prstGeom>
          <a:noFill/>
        </p:spPr>
        <p:txBody>
          <a:bodyPr spcFirstLastPara="1" wrap="square" lIns="91425" tIns="91425" rIns="91425" bIns="91425" anchor="t" anchorCtr="0">
            <a:noAutofit/>
          </a:bodyPr>
          <a:lstStyle/>
          <a:p>
            <a:pPr lvl="0" algn="ctr">
              <a:buSzPts val="1100"/>
            </a:pPr>
            <a:r>
              <a:rPr lang="ja-JP" altLang="en-US" b="1" u="sng" dirty="0">
                <a:solidFill>
                  <a:srgbClr val="D4DDE1"/>
                </a:solidFill>
              </a:rPr>
              <a:t>分析のアプローチ</a:t>
            </a:r>
          </a:p>
        </p:txBody>
      </p:sp>
      <p:sp>
        <p:nvSpPr>
          <p:cNvPr id="1366" name="四角形: 角を丸くする 1365">
            <a:extLst>
              <a:ext uri="{FF2B5EF4-FFF2-40B4-BE49-F238E27FC236}">
                <a16:creationId xmlns:a16="http://schemas.microsoft.com/office/drawing/2014/main" id="{BA3BA5E9-629A-8B38-5298-A7E8DF31C793}"/>
              </a:ext>
            </a:extLst>
          </p:cNvPr>
          <p:cNvSpPr/>
          <p:nvPr/>
        </p:nvSpPr>
        <p:spPr>
          <a:xfrm>
            <a:off x="550199" y="1187645"/>
            <a:ext cx="8185151" cy="768692"/>
          </a:xfrm>
          <a:prstGeom prst="roundRect">
            <a:avLst/>
          </a:prstGeom>
          <a:solidFill>
            <a:srgbClr val="F4F4E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367" name="テキスト ボックス 1366">
            <a:extLst>
              <a:ext uri="{FF2B5EF4-FFF2-40B4-BE49-F238E27FC236}">
                <a16:creationId xmlns:a16="http://schemas.microsoft.com/office/drawing/2014/main" id="{5E1525D0-B051-10E8-6EBC-27108277A8CC}"/>
              </a:ext>
            </a:extLst>
          </p:cNvPr>
          <p:cNvSpPr txBox="1"/>
          <p:nvPr/>
        </p:nvSpPr>
        <p:spPr>
          <a:xfrm>
            <a:off x="705188" y="1256404"/>
            <a:ext cx="7966890" cy="646331"/>
          </a:xfrm>
          <a:prstGeom prst="rect">
            <a:avLst/>
          </a:prstGeom>
          <a:noFill/>
        </p:spPr>
        <p:txBody>
          <a:bodyPr wrap="square" rtlCol="0">
            <a:spAutoFit/>
          </a:bodyPr>
          <a:lstStyle/>
          <a:p>
            <a:r>
              <a:rPr kumimoji="1" lang="ja-JP" altLang="en-US" sz="1800" u="sng" dirty="0">
                <a:solidFill>
                  <a:srgbClr val="20232A"/>
                </a:solidFill>
              </a:rPr>
              <a:t>声優の演技音声𝒔𝒑𝒆𝒆𝒄𝒉</a:t>
            </a:r>
          </a:p>
          <a:p>
            <a:pPr algn="r"/>
            <a:r>
              <a:rPr kumimoji="1" lang="en-US" altLang="ja-JP" sz="1800" dirty="0">
                <a:solidFill>
                  <a:srgbClr val="20232A"/>
                </a:solidFill>
              </a:rPr>
              <a:t>=</a:t>
            </a:r>
            <a:r>
              <a:rPr kumimoji="1" lang="ja-JP" altLang="en-US" sz="1800" dirty="0">
                <a:solidFill>
                  <a:srgbClr val="20232A"/>
                </a:solidFill>
              </a:rPr>
              <a:t>𝒂𝒄𝒕𝒐𝒓（声優）</a:t>
            </a:r>
            <a:r>
              <a:rPr kumimoji="1" lang="en-US" altLang="ja-JP" sz="1800" dirty="0">
                <a:solidFill>
                  <a:srgbClr val="20232A"/>
                </a:solidFill>
              </a:rPr>
              <a:t>×</a:t>
            </a:r>
            <a:r>
              <a:rPr kumimoji="1" lang="ja-JP" altLang="en-US" sz="1800" dirty="0">
                <a:solidFill>
                  <a:srgbClr val="20232A"/>
                </a:solidFill>
              </a:rPr>
              <a:t>𝒄𝒉𝒂𝒓𝒂𝒄𝒕𝒆𝒓（配役）</a:t>
            </a:r>
            <a:r>
              <a:rPr kumimoji="1" lang="en-US" altLang="ja-JP" sz="1800" dirty="0">
                <a:solidFill>
                  <a:srgbClr val="20232A"/>
                </a:solidFill>
              </a:rPr>
              <a:t>×</a:t>
            </a:r>
            <a:r>
              <a:rPr kumimoji="1" lang="ja-JP" altLang="en-US" sz="1800" dirty="0">
                <a:solidFill>
                  <a:srgbClr val="20232A"/>
                </a:solidFill>
              </a:rPr>
              <a:t>𝒄𝒐𝒏𝒕𝒆𝒙𝒕（場面ごとの感情等）</a:t>
            </a:r>
          </a:p>
        </p:txBody>
      </p:sp>
      <p:sp>
        <p:nvSpPr>
          <p:cNvPr id="1379" name="Google Shape;640;p74">
            <a:extLst>
              <a:ext uri="{FF2B5EF4-FFF2-40B4-BE49-F238E27FC236}">
                <a16:creationId xmlns:a16="http://schemas.microsoft.com/office/drawing/2014/main" id="{F7478083-3C95-2C1A-594F-160038ED07C7}"/>
              </a:ext>
            </a:extLst>
          </p:cNvPr>
          <p:cNvSpPr txBox="1">
            <a:spLocks/>
          </p:cNvSpPr>
          <p:nvPr/>
        </p:nvSpPr>
        <p:spPr>
          <a:xfrm>
            <a:off x="550199" y="2170650"/>
            <a:ext cx="3294970" cy="401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ja-JP" altLang="en-US" sz="1800" u="sng" dirty="0">
                <a:solidFill>
                  <a:srgbClr val="F4F4EF"/>
                </a:solidFill>
              </a:rPr>
              <a:t>配役に注目し，声優を分析</a:t>
            </a:r>
          </a:p>
        </p:txBody>
      </p:sp>
      <p:sp>
        <p:nvSpPr>
          <p:cNvPr id="1380" name="Google Shape;641;p74">
            <a:extLst>
              <a:ext uri="{FF2B5EF4-FFF2-40B4-BE49-F238E27FC236}">
                <a16:creationId xmlns:a16="http://schemas.microsoft.com/office/drawing/2014/main" id="{3D77311B-1573-88B2-7F9B-9E2F66325C4B}"/>
              </a:ext>
            </a:extLst>
          </p:cNvPr>
          <p:cNvSpPr txBox="1">
            <a:spLocks/>
          </p:cNvSpPr>
          <p:nvPr/>
        </p:nvSpPr>
        <p:spPr>
          <a:xfrm>
            <a:off x="766067" y="3295479"/>
            <a:ext cx="5255501"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ja-JP" altLang="en-US" dirty="0">
                <a:solidFill>
                  <a:schemeClr val="bg2"/>
                </a:solidFill>
              </a:rPr>
              <a:t>		</a:t>
            </a:r>
            <a:r>
              <a:rPr lang="ja-JP" altLang="en-US" dirty="0"/>
              <a:t>	</a:t>
            </a:r>
          </a:p>
        </p:txBody>
      </p:sp>
      <p:pic>
        <p:nvPicPr>
          <p:cNvPr id="3" name="Picture 4" descr="ベジータ | キャラクター | ドラゴンボール超 東映アニメーション">
            <a:extLst>
              <a:ext uri="{FF2B5EF4-FFF2-40B4-BE49-F238E27FC236}">
                <a16:creationId xmlns:a16="http://schemas.microsoft.com/office/drawing/2014/main" id="{2BFF5EDB-4352-09DE-C4A9-F1A7EDD72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591" y="2135620"/>
            <a:ext cx="1399487" cy="18734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服部 平次｜キャラクター｜名探偵コナン｜読売テレビ">
            <a:extLst>
              <a:ext uri="{FF2B5EF4-FFF2-40B4-BE49-F238E27FC236}">
                <a16:creationId xmlns:a16="http://schemas.microsoft.com/office/drawing/2014/main" id="{652DE74B-12E2-94A2-D550-7A3A8D706D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2334" y="2246688"/>
            <a:ext cx="902870" cy="17243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堀川りょう (@ryohorikawa) / X">
            <a:extLst>
              <a:ext uri="{FF2B5EF4-FFF2-40B4-BE49-F238E27FC236}">
                <a16:creationId xmlns:a16="http://schemas.microsoft.com/office/drawing/2014/main" id="{DD581C9A-8B5E-E3EF-77BE-7990410517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8034" y="2416621"/>
            <a:ext cx="1381740" cy="138174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67E541A-D444-5997-88A2-4572B0209F75}"/>
              </a:ext>
            </a:extLst>
          </p:cNvPr>
          <p:cNvSpPr txBox="1"/>
          <p:nvPr/>
        </p:nvSpPr>
        <p:spPr>
          <a:xfrm>
            <a:off x="336047" y="4959809"/>
            <a:ext cx="2169659" cy="200055"/>
          </a:xfrm>
          <a:prstGeom prst="rect">
            <a:avLst/>
          </a:prstGeom>
          <a:noFill/>
        </p:spPr>
        <p:txBody>
          <a:bodyPr wrap="square">
            <a:spAutoFit/>
          </a:bodyPr>
          <a:lstStyle/>
          <a:p>
            <a:r>
              <a:rPr lang="en-US" altLang="ja-JP" sz="700" b="0" i="0" dirty="0">
                <a:solidFill>
                  <a:srgbClr val="F4F4EF"/>
                </a:solidFill>
                <a:effectLst/>
                <a:latin typeface="Noto Sans JP"/>
              </a:rPr>
              <a:t>©</a:t>
            </a:r>
            <a:r>
              <a:rPr lang="ja-JP" altLang="en-US" sz="700" b="0" i="0" dirty="0">
                <a:solidFill>
                  <a:srgbClr val="F4F4EF"/>
                </a:solidFill>
                <a:effectLst/>
                <a:latin typeface="Noto Sans JP"/>
              </a:rPr>
              <a:t>バード・スタジオ</a:t>
            </a:r>
            <a:r>
              <a:rPr lang="en-US" altLang="ja-JP" sz="700" b="0" i="0" dirty="0">
                <a:solidFill>
                  <a:srgbClr val="F4F4EF"/>
                </a:solidFill>
                <a:effectLst/>
                <a:latin typeface="Noto Sans JP"/>
              </a:rPr>
              <a:t>/</a:t>
            </a:r>
            <a:r>
              <a:rPr lang="ja-JP" altLang="en-US" sz="700" b="0" i="0" dirty="0">
                <a:solidFill>
                  <a:srgbClr val="F4F4EF"/>
                </a:solidFill>
                <a:effectLst/>
                <a:latin typeface="Noto Sans JP"/>
              </a:rPr>
              <a:t>集英社</a:t>
            </a:r>
            <a:endParaRPr lang="ja-JP" altLang="en-US" sz="700" dirty="0">
              <a:solidFill>
                <a:srgbClr val="F4F4EF"/>
              </a:solidFill>
            </a:endParaRPr>
          </a:p>
        </p:txBody>
      </p:sp>
      <p:sp>
        <p:nvSpPr>
          <p:cNvPr id="7" name="テキスト ボックス 6">
            <a:extLst>
              <a:ext uri="{FF2B5EF4-FFF2-40B4-BE49-F238E27FC236}">
                <a16:creationId xmlns:a16="http://schemas.microsoft.com/office/drawing/2014/main" id="{FCEB9413-BFBC-32C7-E9FA-BF20CDA631BE}"/>
              </a:ext>
            </a:extLst>
          </p:cNvPr>
          <p:cNvSpPr txBox="1"/>
          <p:nvPr/>
        </p:nvSpPr>
        <p:spPr>
          <a:xfrm>
            <a:off x="1701003" y="4943445"/>
            <a:ext cx="3288166" cy="200055"/>
          </a:xfrm>
          <a:prstGeom prst="rect">
            <a:avLst/>
          </a:prstGeom>
          <a:noFill/>
        </p:spPr>
        <p:txBody>
          <a:bodyPr wrap="square">
            <a:spAutoFit/>
          </a:bodyPr>
          <a:lstStyle/>
          <a:p>
            <a:r>
              <a:rPr lang="en-US" altLang="ja-JP" sz="700" b="0" i="0" dirty="0">
                <a:solidFill>
                  <a:srgbClr val="F4F4EF"/>
                </a:solidFill>
                <a:effectLst/>
                <a:latin typeface="M PLUS 1"/>
              </a:rPr>
              <a:t>©</a:t>
            </a:r>
            <a:r>
              <a:rPr lang="ja-JP" altLang="en-US" sz="700" b="0" i="0" dirty="0">
                <a:solidFill>
                  <a:srgbClr val="F4F4EF"/>
                </a:solidFill>
                <a:effectLst/>
                <a:latin typeface="M PLUS 1"/>
              </a:rPr>
              <a:t>青山剛昌／小学館・読売テレビ・</a:t>
            </a:r>
            <a:r>
              <a:rPr lang="en-US" altLang="ja-JP" sz="700" b="0" i="0" dirty="0">
                <a:solidFill>
                  <a:srgbClr val="F4F4EF"/>
                </a:solidFill>
                <a:effectLst/>
                <a:latin typeface="M PLUS 1"/>
              </a:rPr>
              <a:t>TMS 1996</a:t>
            </a:r>
            <a:endParaRPr lang="ja-JP" altLang="en-US" sz="700" dirty="0">
              <a:solidFill>
                <a:srgbClr val="F4F4EF"/>
              </a:solidFill>
            </a:endParaRPr>
          </a:p>
        </p:txBody>
      </p:sp>
      <p:sp>
        <p:nvSpPr>
          <p:cNvPr id="8" name="テキスト ボックス 7">
            <a:extLst>
              <a:ext uri="{FF2B5EF4-FFF2-40B4-BE49-F238E27FC236}">
                <a16:creationId xmlns:a16="http://schemas.microsoft.com/office/drawing/2014/main" id="{14F13DD8-F963-5F08-029F-34BE281AE403}"/>
              </a:ext>
            </a:extLst>
          </p:cNvPr>
          <p:cNvSpPr txBox="1"/>
          <p:nvPr/>
        </p:nvSpPr>
        <p:spPr>
          <a:xfrm>
            <a:off x="3623132" y="4948291"/>
            <a:ext cx="7639730" cy="200055"/>
          </a:xfrm>
          <a:prstGeom prst="rect">
            <a:avLst/>
          </a:prstGeom>
          <a:noFill/>
        </p:spPr>
        <p:txBody>
          <a:bodyPr wrap="square">
            <a:spAutoFit/>
          </a:bodyPr>
          <a:lstStyle/>
          <a:p>
            <a:r>
              <a:rPr lang="en-US" altLang="ja-JP" sz="700" b="0" i="0" dirty="0">
                <a:solidFill>
                  <a:srgbClr val="F4F4EF"/>
                </a:solidFill>
                <a:effectLst/>
                <a:latin typeface="游ゴシック Medium" panose="020B0500000000000000" pitchFamily="50" charset="-128"/>
                <a:ea typeface="游ゴシック Medium" panose="020B0500000000000000" pitchFamily="50" charset="-128"/>
              </a:rPr>
              <a:t>© 2024 JUGGLER INTERNATIONAL Co., Ltd. All Rights Reserved. powered by ETB RIGHTS, </a:t>
            </a:r>
            <a:r>
              <a:rPr lang="en-US" altLang="ja-JP" sz="700" b="0" i="0" u="none" strike="noStrike" dirty="0">
                <a:solidFill>
                  <a:srgbClr val="F4F4EF"/>
                </a:solidFill>
                <a:effectLst/>
                <a:latin typeface="游ゴシック Medium" panose="020B0500000000000000" pitchFamily="50" charset="-128"/>
                <a:ea typeface="游ゴシック Medium" panose="020B0500000000000000" pitchFamily="50" charset="-128"/>
                <a:hlinkClick r:id="rId6">
                  <a:extLst>
                    <a:ext uri="{A12FA001-AC4F-418D-AE19-62706E023703}">
                      <ahyp:hlinkClr xmlns:ahyp="http://schemas.microsoft.com/office/drawing/2018/hyperlinkcolor" val="tx"/>
                    </a:ext>
                  </a:extLst>
                </a:hlinkClick>
              </a:rPr>
              <a:t>SKIYAKI Inc.</a:t>
            </a:r>
            <a:endParaRPr lang="ja-JP" altLang="en-US" sz="700" dirty="0">
              <a:solidFill>
                <a:srgbClr val="F4F4EF"/>
              </a:solidFill>
            </a:endParaRPr>
          </a:p>
        </p:txBody>
      </p:sp>
      <p:sp>
        <p:nvSpPr>
          <p:cNvPr id="9" name="Google Shape;641;p74">
            <a:extLst>
              <a:ext uri="{FF2B5EF4-FFF2-40B4-BE49-F238E27FC236}">
                <a16:creationId xmlns:a16="http://schemas.microsoft.com/office/drawing/2014/main" id="{CAD9AE29-3783-D0A6-6DF2-6F7338A27E2E}"/>
              </a:ext>
            </a:extLst>
          </p:cNvPr>
          <p:cNvSpPr txBox="1">
            <a:spLocks/>
          </p:cNvSpPr>
          <p:nvPr/>
        </p:nvSpPr>
        <p:spPr>
          <a:xfrm>
            <a:off x="580307" y="2564350"/>
            <a:ext cx="4237973"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Wingdings" panose="05000000000000000000" pitchFamily="2" charset="2"/>
              <a:buChar char="n"/>
            </a:pPr>
            <a:r>
              <a:rPr lang="ja-JP" altLang="en-US" b="1" dirty="0">
                <a:solidFill>
                  <a:srgbClr val="F4F4EF"/>
                </a:solidFill>
              </a:rPr>
              <a:t>配役の観点から声優の特徴を探る</a:t>
            </a:r>
            <a:endParaRPr lang="en-US" altLang="ja-JP" b="1" dirty="0">
              <a:solidFill>
                <a:srgbClr val="F4F4EF"/>
              </a:solidFill>
            </a:endParaRPr>
          </a:p>
          <a:p>
            <a:pPr marL="742950" lvl="1" indent="-285750">
              <a:buClr>
                <a:srgbClr val="D4DDE1"/>
              </a:buClr>
              <a:buSzPts val="1100"/>
              <a:buFont typeface="Wingdings" panose="05000000000000000000" pitchFamily="2" charset="2"/>
              <a:buChar char="ü"/>
            </a:pPr>
            <a:r>
              <a:rPr lang="ja-JP" altLang="en-US" dirty="0">
                <a:solidFill>
                  <a:srgbClr val="F4F4EF"/>
                </a:solidFill>
              </a:rPr>
              <a:t>どのような印象の声が出せるのか</a:t>
            </a:r>
          </a:p>
          <a:p>
            <a:pPr marL="742950" lvl="1" indent="-285750">
              <a:buClr>
                <a:srgbClr val="D4DDE1"/>
              </a:buClr>
              <a:buSzPts val="1100"/>
              <a:buFont typeface="Wingdings" panose="05000000000000000000" pitchFamily="2" charset="2"/>
              <a:buChar char="ü"/>
            </a:pPr>
            <a:r>
              <a:rPr lang="ja-JP" altLang="en-US" dirty="0">
                <a:solidFill>
                  <a:srgbClr val="F4F4EF"/>
                </a:solidFill>
              </a:rPr>
              <a:t>どのようなキャラと相性がいいのか</a:t>
            </a:r>
          </a:p>
          <a:p>
            <a:pPr marL="285750" indent="-285750">
              <a:buClr>
                <a:schemeClr val="dk1"/>
              </a:buClr>
              <a:buSzPts val="1100"/>
              <a:buFont typeface="Wingdings" panose="05000000000000000000" pitchFamily="2" charset="2"/>
              <a:buChar char="n"/>
            </a:pPr>
            <a:r>
              <a:rPr lang="ja-JP" altLang="en-US" b="1" dirty="0">
                <a:solidFill>
                  <a:srgbClr val="A01D26"/>
                </a:solidFill>
              </a:rPr>
              <a:t>音声データなし</a:t>
            </a:r>
            <a:r>
              <a:rPr lang="ja-JP" altLang="en-US" b="1" dirty="0">
                <a:solidFill>
                  <a:srgbClr val="F4F4EF"/>
                </a:solidFill>
              </a:rPr>
              <a:t>で声優を表現できるのでは？</a:t>
            </a:r>
            <a:r>
              <a:rPr lang="ja-JP" altLang="en-US" dirty="0">
                <a:solidFill>
                  <a:srgbClr val="D4DDE1"/>
                </a:solidFill>
              </a:rPr>
              <a:t>		</a:t>
            </a:r>
          </a:p>
        </p:txBody>
      </p:sp>
      <p:sp>
        <p:nvSpPr>
          <p:cNvPr id="11" name="テキスト ボックス 10">
            <a:extLst>
              <a:ext uri="{FF2B5EF4-FFF2-40B4-BE49-F238E27FC236}">
                <a16:creationId xmlns:a16="http://schemas.microsoft.com/office/drawing/2014/main" id="{F0BCC0EA-52DF-32DC-6382-C56D52B25DC0}"/>
              </a:ext>
            </a:extLst>
          </p:cNvPr>
          <p:cNvSpPr txBox="1"/>
          <p:nvPr/>
        </p:nvSpPr>
        <p:spPr>
          <a:xfrm>
            <a:off x="238731" y="3752336"/>
            <a:ext cx="5437624" cy="400110"/>
          </a:xfrm>
          <a:prstGeom prst="rect">
            <a:avLst/>
          </a:prstGeom>
          <a:noFill/>
        </p:spPr>
        <p:txBody>
          <a:bodyPr wrap="square">
            <a:spAutoFit/>
          </a:bodyPr>
          <a:lstStyle/>
          <a:p>
            <a:pPr marL="0" indent="0">
              <a:buNone/>
            </a:pPr>
            <a:r>
              <a:rPr lang="ja-JP" altLang="en-US" sz="2000" b="1" dirty="0">
                <a:solidFill>
                  <a:srgbClr val="F4F4EF"/>
                </a:solidFill>
              </a:rPr>
              <a:t>　→</a:t>
            </a:r>
            <a:r>
              <a:rPr lang="ja-JP" altLang="en-US" sz="2000" b="1" dirty="0">
                <a:solidFill>
                  <a:srgbClr val="A01D26"/>
                </a:solidFill>
              </a:rPr>
              <a:t>配役傾向</a:t>
            </a:r>
            <a:r>
              <a:rPr lang="ja-JP" altLang="en-US" sz="2000" b="1" dirty="0">
                <a:solidFill>
                  <a:srgbClr val="F4F4EF"/>
                </a:solidFill>
              </a:rPr>
              <a:t>から，声優ネットワークを作成</a:t>
            </a:r>
            <a:endParaRPr lang="en-US" altLang="ja-JP" sz="2000" b="1" dirty="0">
              <a:solidFill>
                <a:srgbClr val="F4F4EF"/>
              </a:solidFill>
            </a:endParaRPr>
          </a:p>
        </p:txBody>
      </p:sp>
      <p:sp>
        <p:nvSpPr>
          <p:cNvPr id="13" name="テキスト ボックス 12">
            <a:extLst>
              <a:ext uri="{FF2B5EF4-FFF2-40B4-BE49-F238E27FC236}">
                <a16:creationId xmlns:a16="http://schemas.microsoft.com/office/drawing/2014/main" id="{054C1D27-BCC5-2CC9-48C4-106DBF8ECFE5}"/>
              </a:ext>
            </a:extLst>
          </p:cNvPr>
          <p:cNvSpPr txBox="1"/>
          <p:nvPr/>
        </p:nvSpPr>
        <p:spPr>
          <a:xfrm>
            <a:off x="5890903" y="3828831"/>
            <a:ext cx="1823071" cy="369332"/>
          </a:xfrm>
          <a:prstGeom prst="rect">
            <a:avLst/>
          </a:prstGeom>
          <a:noFill/>
        </p:spPr>
        <p:txBody>
          <a:bodyPr wrap="square" rtlCol="0">
            <a:spAutoFit/>
          </a:bodyPr>
          <a:lstStyle/>
          <a:p>
            <a:r>
              <a:rPr kumimoji="1" lang="ja-JP" altLang="en-US" b="1" dirty="0"/>
              <a:t>堀川りょうさん</a:t>
            </a:r>
          </a:p>
        </p:txBody>
      </p:sp>
      <p:grpSp>
        <p:nvGrpSpPr>
          <p:cNvPr id="14" name="Google Shape;7898;p145">
            <a:extLst>
              <a:ext uri="{FF2B5EF4-FFF2-40B4-BE49-F238E27FC236}">
                <a16:creationId xmlns:a16="http://schemas.microsoft.com/office/drawing/2014/main" id="{A7AD0BA2-9248-1D1F-DED1-3CB7FC5364E4}"/>
              </a:ext>
            </a:extLst>
          </p:cNvPr>
          <p:cNvGrpSpPr/>
          <p:nvPr/>
        </p:nvGrpSpPr>
        <p:grpSpPr>
          <a:xfrm>
            <a:off x="5724606" y="4290745"/>
            <a:ext cx="332593" cy="353645"/>
            <a:chOff x="-34755225" y="3202075"/>
            <a:chExt cx="274100" cy="291450"/>
          </a:xfrm>
          <a:solidFill>
            <a:srgbClr val="F4F4EF"/>
          </a:solidFill>
        </p:grpSpPr>
        <p:sp>
          <p:nvSpPr>
            <p:cNvPr id="15" name="Google Shape;7899;p145">
              <a:extLst>
                <a:ext uri="{FF2B5EF4-FFF2-40B4-BE49-F238E27FC236}">
                  <a16:creationId xmlns:a16="http://schemas.microsoft.com/office/drawing/2014/main" id="{E07AA7BF-E4F7-8BFC-D02B-76B9C74C6FAF}"/>
                </a:ext>
              </a:extLst>
            </p:cNvPr>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00;p145">
              <a:extLst>
                <a:ext uri="{FF2B5EF4-FFF2-40B4-BE49-F238E27FC236}">
                  <a16:creationId xmlns:a16="http://schemas.microsoft.com/office/drawing/2014/main" id="{A821DDCC-CEE5-FD2B-67AF-78DD205B3B1E}"/>
                </a:ext>
              </a:extLst>
            </p:cNvPr>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01;p145">
              <a:extLst>
                <a:ext uri="{FF2B5EF4-FFF2-40B4-BE49-F238E27FC236}">
                  <a16:creationId xmlns:a16="http://schemas.microsoft.com/office/drawing/2014/main" id="{D60A9141-BEF2-FDF9-8898-1B0EF03E29AB}"/>
                </a:ext>
              </a:extLst>
            </p:cNvPr>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902;p145">
              <a:extLst>
                <a:ext uri="{FF2B5EF4-FFF2-40B4-BE49-F238E27FC236}">
                  <a16:creationId xmlns:a16="http://schemas.microsoft.com/office/drawing/2014/main" id="{C6ECBF89-A400-12C2-2AE7-57F356D0EADF}"/>
                </a:ext>
              </a:extLst>
            </p:cNvPr>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903;p145">
              <a:extLst>
                <a:ext uri="{FF2B5EF4-FFF2-40B4-BE49-F238E27FC236}">
                  <a16:creationId xmlns:a16="http://schemas.microsoft.com/office/drawing/2014/main" id="{38A25ECD-BF7F-CE9E-1374-7EC876C7CF1F}"/>
                </a:ext>
              </a:extLst>
            </p:cNvPr>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904;p145">
              <a:extLst>
                <a:ext uri="{FF2B5EF4-FFF2-40B4-BE49-F238E27FC236}">
                  <a16:creationId xmlns:a16="http://schemas.microsoft.com/office/drawing/2014/main" id="{071E9DE7-48BF-AB76-EDE8-F7FFEC1E968D}"/>
                </a:ext>
              </a:extLst>
            </p:cNvPr>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905;p145">
              <a:extLst>
                <a:ext uri="{FF2B5EF4-FFF2-40B4-BE49-F238E27FC236}">
                  <a16:creationId xmlns:a16="http://schemas.microsoft.com/office/drawing/2014/main" id="{1FB10C87-41C9-629B-1C81-658232BA9B3F}"/>
                </a:ext>
              </a:extLst>
            </p:cNvPr>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吹き出し: 角を丸めた四角形 21">
            <a:extLst>
              <a:ext uri="{FF2B5EF4-FFF2-40B4-BE49-F238E27FC236}">
                <a16:creationId xmlns:a16="http://schemas.microsoft.com/office/drawing/2014/main" id="{42AA5487-F527-FBE2-FD1A-7B237145DEDA}"/>
              </a:ext>
            </a:extLst>
          </p:cNvPr>
          <p:cNvSpPr/>
          <p:nvPr/>
        </p:nvSpPr>
        <p:spPr>
          <a:xfrm>
            <a:off x="6291385" y="4244033"/>
            <a:ext cx="2572779" cy="515214"/>
          </a:xfrm>
          <a:prstGeom prst="wedgeRoundRectCallout">
            <a:avLst>
              <a:gd name="adj1" fmla="val -60795"/>
              <a:gd name="adj2" fmla="val -9950"/>
              <a:gd name="adj3" fmla="val 16667"/>
            </a:avLst>
          </a:prstGeom>
          <a:solidFill>
            <a:srgbClr val="F4F4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ボックス 53">
            <a:extLst>
              <a:ext uri="{FF2B5EF4-FFF2-40B4-BE49-F238E27FC236}">
                <a16:creationId xmlns:a16="http://schemas.microsoft.com/office/drawing/2014/main" id="{346FEBDC-8350-2D90-D68E-C6BE295FD5FF}"/>
              </a:ext>
            </a:extLst>
          </p:cNvPr>
          <p:cNvSpPr txBox="1"/>
          <p:nvPr/>
        </p:nvSpPr>
        <p:spPr>
          <a:xfrm>
            <a:off x="6621319" y="4271133"/>
            <a:ext cx="2185309" cy="461665"/>
          </a:xfrm>
          <a:prstGeom prst="rect">
            <a:avLst/>
          </a:prstGeom>
          <a:noFill/>
        </p:spPr>
        <p:txBody>
          <a:bodyPr wrap="square" rtlCol="0">
            <a:spAutoFit/>
          </a:bodyPr>
          <a:lstStyle/>
          <a:p>
            <a:r>
              <a:rPr kumimoji="1" lang="ja-JP" altLang="en-US" sz="1200" b="1" dirty="0">
                <a:solidFill>
                  <a:srgbClr val="20232A"/>
                </a:solidFill>
              </a:rPr>
              <a:t>「気が強い」キャラが</a:t>
            </a:r>
            <a:endParaRPr kumimoji="1" lang="en-US" altLang="ja-JP" sz="1200" b="1" dirty="0">
              <a:solidFill>
                <a:srgbClr val="20232A"/>
              </a:solidFill>
            </a:endParaRPr>
          </a:p>
          <a:p>
            <a:r>
              <a:rPr kumimoji="1" lang="ja-JP" altLang="en-US" sz="1200" b="1" dirty="0">
                <a:solidFill>
                  <a:srgbClr val="20232A"/>
                </a:solidFill>
              </a:rPr>
              <a:t>多いイメージがあるなぁ</a:t>
            </a:r>
          </a:p>
        </p:txBody>
      </p:sp>
      <p:sp>
        <p:nvSpPr>
          <p:cNvPr id="1344" name="楕円 1343">
            <a:extLst>
              <a:ext uri="{FF2B5EF4-FFF2-40B4-BE49-F238E27FC236}">
                <a16:creationId xmlns:a16="http://schemas.microsoft.com/office/drawing/2014/main" id="{8FD9C73E-3EF8-406F-71A0-784E714510B2}"/>
              </a:ext>
            </a:extLst>
          </p:cNvPr>
          <p:cNvSpPr/>
          <p:nvPr/>
        </p:nvSpPr>
        <p:spPr>
          <a:xfrm>
            <a:off x="835625"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345" name="正方形/長方形 1344">
            <a:extLst>
              <a:ext uri="{FF2B5EF4-FFF2-40B4-BE49-F238E27FC236}">
                <a16:creationId xmlns:a16="http://schemas.microsoft.com/office/drawing/2014/main" id="{24747537-1F12-26EC-FB65-77A2AA0FDBC3}"/>
              </a:ext>
            </a:extLst>
          </p:cNvPr>
          <p:cNvSpPr/>
          <p:nvPr/>
        </p:nvSpPr>
        <p:spPr>
          <a:xfrm>
            <a:off x="994969" y="12812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1346" name="楕円 1345">
            <a:extLst>
              <a:ext uri="{FF2B5EF4-FFF2-40B4-BE49-F238E27FC236}">
                <a16:creationId xmlns:a16="http://schemas.microsoft.com/office/drawing/2014/main" id="{6344C178-F5A1-324B-15C8-98987EDFBD96}"/>
              </a:ext>
            </a:extLst>
          </p:cNvPr>
          <p:cNvSpPr/>
          <p:nvPr/>
        </p:nvSpPr>
        <p:spPr>
          <a:xfrm>
            <a:off x="2743629" y="195845"/>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7" name="正方形/長方形 1346">
            <a:extLst>
              <a:ext uri="{FF2B5EF4-FFF2-40B4-BE49-F238E27FC236}">
                <a16:creationId xmlns:a16="http://schemas.microsoft.com/office/drawing/2014/main" id="{1DBB8068-83BB-3880-6100-6872283355C4}"/>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1348" name="楕円 1347">
            <a:extLst>
              <a:ext uri="{FF2B5EF4-FFF2-40B4-BE49-F238E27FC236}">
                <a16:creationId xmlns:a16="http://schemas.microsoft.com/office/drawing/2014/main" id="{04FD60AE-BC13-CA07-6AEE-4D30484F81B8}"/>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9" name="正方形/長方形 1348">
            <a:extLst>
              <a:ext uri="{FF2B5EF4-FFF2-40B4-BE49-F238E27FC236}">
                <a16:creationId xmlns:a16="http://schemas.microsoft.com/office/drawing/2014/main" id="{7EEBC311-A888-D535-721B-F9F58ECF3D1C}"/>
              </a:ext>
            </a:extLst>
          </p:cNvPr>
          <p:cNvSpPr/>
          <p:nvPr/>
        </p:nvSpPr>
        <p:spPr>
          <a:xfrm>
            <a:off x="4970321" y="12650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1350" name="楕円 1349">
            <a:extLst>
              <a:ext uri="{FF2B5EF4-FFF2-40B4-BE49-F238E27FC236}">
                <a16:creationId xmlns:a16="http://schemas.microsoft.com/office/drawing/2014/main" id="{61F5D9B5-AB91-DA2A-400E-BB141B873B3F}"/>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1" name="正方形/長方形 1350">
            <a:extLst>
              <a:ext uri="{FF2B5EF4-FFF2-40B4-BE49-F238E27FC236}">
                <a16:creationId xmlns:a16="http://schemas.microsoft.com/office/drawing/2014/main" id="{50997CFB-F49A-063D-04A1-2710AAA2CAC3}"/>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extLst>
      <p:ext uri="{BB962C8B-B14F-4D97-AF65-F5344CB8AC3E}">
        <p14:creationId xmlns:p14="http://schemas.microsoft.com/office/powerpoint/2010/main" val="1274428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A424BA7-1538-6618-73E8-D547FFF53DF2}"/>
              </a:ext>
            </a:extLst>
          </p:cNvPr>
          <p:cNvSpPr>
            <a:spLocks noGrp="1"/>
          </p:cNvSpPr>
          <p:nvPr>
            <p:ph type="sldNum" sz="quarter" idx="11"/>
          </p:nvPr>
        </p:nvSpPr>
        <p:spPr/>
        <p:txBody>
          <a:bodyPr/>
          <a:lstStyle/>
          <a:p>
            <a:fld id="{9832A988-06BA-449C-8585-FFF7D8DB6DB9}" type="slidenum">
              <a:rPr kumimoji="1" lang="ja-JP" altLang="en-US" smtClean="0"/>
              <a:t>7</a:t>
            </a:fld>
            <a:endParaRPr kumimoji="1" lang="ja-JP" altLang="en-US" dirty="0"/>
          </a:p>
        </p:txBody>
      </p:sp>
      <p:pic>
        <p:nvPicPr>
          <p:cNvPr id="13" name="レコーディング 2024-08-26 182231">
            <a:hlinkClick r:id="" action="ppaction://media"/>
            <a:extLst>
              <a:ext uri="{FF2B5EF4-FFF2-40B4-BE49-F238E27FC236}">
                <a16:creationId xmlns:a16="http://schemas.microsoft.com/office/drawing/2014/main" id="{5C1E7217-E958-0BA3-649E-DB44652EB2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5008" y="1370175"/>
            <a:ext cx="6793984" cy="3259638"/>
          </a:xfrm>
          <a:prstGeom prst="rect">
            <a:avLst/>
          </a:prstGeom>
          <a:noFill/>
          <a:ln>
            <a:noFill/>
          </a:ln>
        </p:spPr>
      </p:pic>
      <p:sp>
        <p:nvSpPr>
          <p:cNvPr id="16" name="Google Shape;637;p74">
            <a:extLst>
              <a:ext uri="{FF2B5EF4-FFF2-40B4-BE49-F238E27FC236}">
                <a16:creationId xmlns:a16="http://schemas.microsoft.com/office/drawing/2014/main" id="{997A0D46-09FE-8A4E-30C6-ED7EDA722EFE}"/>
              </a:ext>
            </a:extLst>
          </p:cNvPr>
          <p:cNvSpPr txBox="1">
            <a:spLocks/>
          </p:cNvSpPr>
          <p:nvPr/>
        </p:nvSpPr>
        <p:spPr>
          <a:xfrm>
            <a:off x="1863193" y="643015"/>
            <a:ext cx="6427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buSzPts val="1100"/>
              <a:buFont typeface="Arial"/>
              <a:buNone/>
            </a:pPr>
            <a:r>
              <a:rPr lang="ja-JP" altLang="en-US" b="1" u="sng" dirty="0"/>
              <a:t>声優ネットワークからわかること</a:t>
            </a:r>
          </a:p>
        </p:txBody>
      </p:sp>
      <p:sp>
        <p:nvSpPr>
          <p:cNvPr id="17" name="楕円 16">
            <a:extLst>
              <a:ext uri="{FF2B5EF4-FFF2-40B4-BE49-F238E27FC236}">
                <a16:creationId xmlns:a16="http://schemas.microsoft.com/office/drawing/2014/main" id="{23DC4356-DE98-C0EF-BC0E-B334632CF422}"/>
              </a:ext>
            </a:extLst>
          </p:cNvPr>
          <p:cNvSpPr/>
          <p:nvPr/>
        </p:nvSpPr>
        <p:spPr>
          <a:xfrm>
            <a:off x="835625"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8" name="正方形/長方形 17">
            <a:extLst>
              <a:ext uri="{FF2B5EF4-FFF2-40B4-BE49-F238E27FC236}">
                <a16:creationId xmlns:a16="http://schemas.microsoft.com/office/drawing/2014/main" id="{2A1F7975-CDD3-0AA4-88FF-AF7614507776}"/>
              </a:ext>
            </a:extLst>
          </p:cNvPr>
          <p:cNvSpPr/>
          <p:nvPr/>
        </p:nvSpPr>
        <p:spPr>
          <a:xfrm>
            <a:off x="994969" y="12812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19" name="楕円 18">
            <a:extLst>
              <a:ext uri="{FF2B5EF4-FFF2-40B4-BE49-F238E27FC236}">
                <a16:creationId xmlns:a16="http://schemas.microsoft.com/office/drawing/2014/main" id="{797C18F3-69DB-358B-4318-98F78AFF349F}"/>
              </a:ext>
            </a:extLst>
          </p:cNvPr>
          <p:cNvSpPr/>
          <p:nvPr/>
        </p:nvSpPr>
        <p:spPr>
          <a:xfrm>
            <a:off x="2743629" y="195845"/>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D82EDDB-AFF6-2853-1E61-691DE11B29CA}"/>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21" name="楕円 20">
            <a:extLst>
              <a:ext uri="{FF2B5EF4-FFF2-40B4-BE49-F238E27FC236}">
                <a16:creationId xmlns:a16="http://schemas.microsoft.com/office/drawing/2014/main" id="{CDDBC011-AB0E-548A-BF99-D4297E646423}"/>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3A17C032-A25B-D8BB-9D59-303596BA0B2B}"/>
              </a:ext>
            </a:extLst>
          </p:cNvPr>
          <p:cNvSpPr/>
          <p:nvPr/>
        </p:nvSpPr>
        <p:spPr>
          <a:xfrm>
            <a:off x="4970321" y="12650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23" name="楕円 22">
            <a:extLst>
              <a:ext uri="{FF2B5EF4-FFF2-40B4-BE49-F238E27FC236}">
                <a16:creationId xmlns:a16="http://schemas.microsoft.com/office/drawing/2014/main" id="{5479C73E-DE80-8F9B-A8E4-9271B5D92B21}"/>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9F303901-E118-9CDF-C947-72089CCE4E17}"/>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extLst>
      <p:ext uri="{BB962C8B-B14F-4D97-AF65-F5344CB8AC3E}">
        <p14:creationId xmlns:p14="http://schemas.microsoft.com/office/powerpoint/2010/main" val="686731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3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mute="1">
                <p:cTn id="12" fill="hold" display="0">
                  <p:stCondLst>
                    <p:cond delay="indefinite"/>
                  </p:stCondLst>
                </p:cTn>
                <p:tgtEl>
                  <p:spTgt spid="1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74"/>
          <p:cNvSpPr txBox="1">
            <a:spLocks noGrp="1"/>
          </p:cNvSpPr>
          <p:nvPr>
            <p:ph type="title"/>
          </p:nvPr>
        </p:nvSpPr>
        <p:spPr>
          <a:xfrm>
            <a:off x="1358400" y="436906"/>
            <a:ext cx="6427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ja-JP" altLang="en-US" b="1" u="sng" dirty="0"/>
              <a:t>本研究の貢献</a:t>
            </a:r>
            <a:endParaRPr b="1" u="sng" dirty="0"/>
          </a:p>
        </p:txBody>
      </p:sp>
      <p:sp>
        <p:nvSpPr>
          <p:cNvPr id="640" name="Google Shape;640;p74"/>
          <p:cNvSpPr txBox="1">
            <a:spLocks noGrp="1"/>
          </p:cNvSpPr>
          <p:nvPr>
            <p:ph type="subTitle" idx="3"/>
          </p:nvPr>
        </p:nvSpPr>
        <p:spPr>
          <a:xfrm>
            <a:off x="719108" y="1405390"/>
            <a:ext cx="3704400" cy="40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ja-JP" altLang="en-US" u="sng" dirty="0">
                <a:solidFill>
                  <a:srgbClr val="D4DDE1"/>
                </a:solidFill>
              </a:rPr>
              <a:t>声優ネットワークの構築</a:t>
            </a:r>
            <a:endParaRPr u="sng" dirty="0">
              <a:solidFill>
                <a:srgbClr val="D4DDE1"/>
              </a:solidFill>
            </a:endParaRPr>
          </a:p>
        </p:txBody>
      </p:sp>
      <p:sp>
        <p:nvSpPr>
          <p:cNvPr id="644" name="Google Shape;644;p74"/>
          <p:cNvSpPr txBox="1">
            <a:spLocks noGrp="1"/>
          </p:cNvSpPr>
          <p:nvPr>
            <p:ph type="subTitle" idx="7"/>
          </p:nvPr>
        </p:nvSpPr>
        <p:spPr>
          <a:xfrm>
            <a:off x="719108" y="3171118"/>
            <a:ext cx="2486100" cy="46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ja-JP" altLang="en-US" u="sng" dirty="0">
                <a:solidFill>
                  <a:srgbClr val="D4DDE1"/>
                </a:solidFill>
              </a:rPr>
              <a:t>他分野への応用</a:t>
            </a:r>
            <a:endParaRPr u="sng" dirty="0">
              <a:solidFill>
                <a:srgbClr val="D4DDE1"/>
              </a:solidFill>
            </a:endParaRPr>
          </a:p>
        </p:txBody>
      </p:sp>
      <p:sp>
        <p:nvSpPr>
          <p:cNvPr id="645" name="Google Shape;645;p74"/>
          <p:cNvSpPr txBox="1">
            <a:spLocks noGrp="1"/>
          </p:cNvSpPr>
          <p:nvPr>
            <p:ph type="subTitle" idx="8"/>
          </p:nvPr>
        </p:nvSpPr>
        <p:spPr>
          <a:xfrm>
            <a:off x="1160251" y="3658702"/>
            <a:ext cx="2486100" cy="6186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Wingdings" panose="05000000000000000000" pitchFamily="2" charset="2"/>
              <a:buChar char="n"/>
            </a:pPr>
            <a:r>
              <a:rPr lang="ja-JP" altLang="en-US" dirty="0">
                <a:solidFill>
                  <a:srgbClr val="F4F4EF"/>
                </a:solidFill>
              </a:rPr>
              <a:t>俳優の演技傾向</a:t>
            </a:r>
            <a:endParaRPr lang="en-US" altLang="ja-JP" dirty="0">
              <a:solidFill>
                <a:srgbClr val="F4F4EF"/>
              </a:solidFill>
            </a:endParaRPr>
          </a:p>
          <a:p>
            <a:pPr marL="285750" lvl="0" indent="-285750" algn="l" rtl="0">
              <a:spcBef>
                <a:spcPts val="0"/>
              </a:spcBef>
              <a:spcAft>
                <a:spcPts val="0"/>
              </a:spcAft>
              <a:buClr>
                <a:schemeClr val="dk1"/>
              </a:buClr>
              <a:buSzPts val="1100"/>
              <a:buFont typeface="Wingdings" panose="05000000000000000000" pitchFamily="2" charset="2"/>
              <a:buChar char="n"/>
            </a:pPr>
            <a:r>
              <a:rPr lang="ja-JP" altLang="en-US" dirty="0">
                <a:solidFill>
                  <a:srgbClr val="F4F4EF"/>
                </a:solidFill>
              </a:rPr>
              <a:t>料理と食材の関係性</a:t>
            </a:r>
            <a:endParaRPr dirty="0">
              <a:solidFill>
                <a:srgbClr val="F4F4EF"/>
              </a:solidFill>
            </a:endParaRPr>
          </a:p>
        </p:txBody>
      </p:sp>
      <p:sp>
        <p:nvSpPr>
          <p:cNvPr id="2" name="スライド番号プレースホルダー 1">
            <a:extLst>
              <a:ext uri="{FF2B5EF4-FFF2-40B4-BE49-F238E27FC236}">
                <a16:creationId xmlns:a16="http://schemas.microsoft.com/office/drawing/2014/main" id="{48DCE18C-532B-8EE4-E251-D519994ABD78}"/>
              </a:ext>
            </a:extLst>
          </p:cNvPr>
          <p:cNvSpPr>
            <a:spLocks noGrp="1"/>
          </p:cNvSpPr>
          <p:nvPr>
            <p:ph type="sldNum" sz="quarter" idx="11"/>
          </p:nvPr>
        </p:nvSpPr>
        <p:spPr/>
        <p:txBody>
          <a:bodyPr/>
          <a:lstStyle/>
          <a:p>
            <a:fld id="{9832A988-06BA-449C-8585-FFF7D8DB6DB9}" type="slidenum">
              <a:rPr kumimoji="1" lang="ja-JP" altLang="en-US" smtClean="0"/>
              <a:t>8</a:t>
            </a:fld>
            <a:endParaRPr kumimoji="1" lang="ja-JP" altLang="en-US" dirty="0"/>
          </a:p>
        </p:txBody>
      </p:sp>
      <p:sp>
        <p:nvSpPr>
          <p:cNvPr id="9" name="Google Shape;641;p74">
            <a:extLst>
              <a:ext uri="{FF2B5EF4-FFF2-40B4-BE49-F238E27FC236}">
                <a16:creationId xmlns:a16="http://schemas.microsoft.com/office/drawing/2014/main" id="{A2FBB8B0-02E1-029C-8FD6-4C0AEAC9B8F4}"/>
              </a:ext>
            </a:extLst>
          </p:cNvPr>
          <p:cNvSpPr txBox="1">
            <a:spLocks/>
          </p:cNvSpPr>
          <p:nvPr/>
        </p:nvSpPr>
        <p:spPr>
          <a:xfrm>
            <a:off x="1166461" y="1955452"/>
            <a:ext cx="4237973" cy="10667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dk1"/>
              </a:buClr>
              <a:buSzPts val="1100"/>
              <a:buFont typeface="Wingdings" panose="05000000000000000000" pitchFamily="2" charset="2"/>
              <a:buChar char="n"/>
            </a:pPr>
            <a:r>
              <a:rPr lang="ja-JP" altLang="en-US" b="1" dirty="0">
                <a:solidFill>
                  <a:srgbClr val="A01D26"/>
                </a:solidFill>
              </a:rPr>
              <a:t>抽象的な特徴</a:t>
            </a:r>
            <a:r>
              <a:rPr lang="ja-JP" altLang="en-US" b="1" dirty="0">
                <a:solidFill>
                  <a:srgbClr val="F4F4EF"/>
                </a:solidFill>
              </a:rPr>
              <a:t>をネットワークで可視化</a:t>
            </a:r>
          </a:p>
          <a:p>
            <a:pPr marL="742950" lvl="1" indent="-285750">
              <a:buClr>
                <a:srgbClr val="D4DDE1"/>
              </a:buClr>
              <a:buSzPts val="1100"/>
              <a:buFont typeface="Wingdings" panose="05000000000000000000" pitchFamily="2" charset="2"/>
              <a:buChar char="ü"/>
            </a:pPr>
            <a:r>
              <a:rPr lang="ja-JP" altLang="en-US" dirty="0">
                <a:solidFill>
                  <a:srgbClr val="A01D26"/>
                </a:solidFill>
              </a:rPr>
              <a:t>幅広い演技</a:t>
            </a:r>
            <a:r>
              <a:rPr lang="ja-JP" altLang="en-US" dirty="0">
                <a:solidFill>
                  <a:srgbClr val="F4F4EF"/>
                </a:solidFill>
              </a:rPr>
              <a:t>ができる声優</a:t>
            </a:r>
          </a:p>
          <a:p>
            <a:pPr marL="742950" lvl="1" indent="-285750">
              <a:buClr>
                <a:srgbClr val="D4DDE1"/>
              </a:buClr>
              <a:buSzPts val="1100"/>
              <a:buFont typeface="Wingdings" panose="05000000000000000000" pitchFamily="2" charset="2"/>
              <a:buChar char="ü"/>
            </a:pPr>
            <a:r>
              <a:rPr lang="ja-JP" altLang="en-US" dirty="0">
                <a:solidFill>
                  <a:srgbClr val="F4F4EF"/>
                </a:solidFill>
              </a:rPr>
              <a:t>特定のキャラに</a:t>
            </a:r>
            <a:r>
              <a:rPr lang="ja-JP" altLang="en-US" dirty="0">
                <a:solidFill>
                  <a:srgbClr val="A01D26"/>
                </a:solidFill>
              </a:rPr>
              <a:t>特化</a:t>
            </a:r>
            <a:r>
              <a:rPr lang="ja-JP" altLang="en-US" dirty="0">
                <a:solidFill>
                  <a:srgbClr val="F4F4EF"/>
                </a:solidFill>
              </a:rPr>
              <a:t>したような声優</a:t>
            </a:r>
          </a:p>
          <a:p>
            <a:pPr marL="742950" lvl="1" indent="-285750">
              <a:buClr>
                <a:srgbClr val="D4DDE1"/>
              </a:buClr>
              <a:buSzPts val="1100"/>
              <a:buFont typeface="Wingdings" panose="05000000000000000000" pitchFamily="2" charset="2"/>
              <a:buChar char="ü"/>
            </a:pPr>
            <a:r>
              <a:rPr lang="ja-JP" altLang="en-US" dirty="0">
                <a:solidFill>
                  <a:srgbClr val="F4F4EF"/>
                </a:solidFill>
              </a:rPr>
              <a:t>性別の違いによる</a:t>
            </a:r>
          </a:p>
          <a:p>
            <a:pPr marL="285750" indent="-285750">
              <a:buClr>
                <a:schemeClr val="dk1"/>
              </a:buClr>
              <a:buSzPts val="1100"/>
              <a:buFont typeface="Wingdings" panose="05000000000000000000" pitchFamily="2" charset="2"/>
              <a:buChar char="n"/>
            </a:pPr>
            <a:r>
              <a:rPr lang="ja-JP" altLang="en-US" b="1" dirty="0">
                <a:solidFill>
                  <a:srgbClr val="F4F4EF"/>
                </a:solidFill>
              </a:rPr>
              <a:t>声優の</a:t>
            </a:r>
            <a:r>
              <a:rPr lang="ja-JP" altLang="en-US" b="1" dirty="0">
                <a:solidFill>
                  <a:srgbClr val="A01D26"/>
                </a:solidFill>
              </a:rPr>
              <a:t>演技傾向</a:t>
            </a:r>
            <a:r>
              <a:rPr lang="ja-JP" altLang="en-US" b="1" dirty="0">
                <a:solidFill>
                  <a:srgbClr val="F4F4EF"/>
                </a:solidFill>
              </a:rPr>
              <a:t>や</a:t>
            </a:r>
            <a:r>
              <a:rPr lang="ja-JP" altLang="en-US" b="1" dirty="0">
                <a:solidFill>
                  <a:srgbClr val="A01D26"/>
                </a:solidFill>
              </a:rPr>
              <a:t>類似性</a:t>
            </a:r>
            <a:r>
              <a:rPr lang="ja-JP" altLang="en-US" b="1" dirty="0">
                <a:solidFill>
                  <a:srgbClr val="F4F4EF"/>
                </a:solidFill>
              </a:rPr>
              <a:t>を表現</a:t>
            </a:r>
            <a:r>
              <a:rPr lang="ja-JP" altLang="en-US" dirty="0">
                <a:solidFill>
                  <a:srgbClr val="D4DDE1"/>
                </a:solidFill>
              </a:rPr>
              <a:t>		</a:t>
            </a:r>
          </a:p>
        </p:txBody>
      </p:sp>
      <p:grpSp>
        <p:nvGrpSpPr>
          <p:cNvPr id="10" name="Google Shape;7898;p145">
            <a:extLst>
              <a:ext uri="{FF2B5EF4-FFF2-40B4-BE49-F238E27FC236}">
                <a16:creationId xmlns:a16="http://schemas.microsoft.com/office/drawing/2014/main" id="{06C19985-DDE2-6A5F-6894-7CB1F5D0633C}"/>
              </a:ext>
            </a:extLst>
          </p:cNvPr>
          <p:cNvGrpSpPr/>
          <p:nvPr/>
        </p:nvGrpSpPr>
        <p:grpSpPr>
          <a:xfrm>
            <a:off x="5724606" y="4290745"/>
            <a:ext cx="332593" cy="353645"/>
            <a:chOff x="-34755225" y="3202075"/>
            <a:chExt cx="274100" cy="291450"/>
          </a:xfrm>
          <a:solidFill>
            <a:srgbClr val="F4F4EF"/>
          </a:solidFill>
        </p:grpSpPr>
        <p:sp>
          <p:nvSpPr>
            <p:cNvPr id="11" name="Google Shape;7899;p145">
              <a:extLst>
                <a:ext uri="{FF2B5EF4-FFF2-40B4-BE49-F238E27FC236}">
                  <a16:creationId xmlns:a16="http://schemas.microsoft.com/office/drawing/2014/main" id="{C6E40302-80EC-ECBD-01A8-E4D740117560}"/>
                </a:ext>
              </a:extLst>
            </p:cNvPr>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900;p145">
              <a:extLst>
                <a:ext uri="{FF2B5EF4-FFF2-40B4-BE49-F238E27FC236}">
                  <a16:creationId xmlns:a16="http://schemas.microsoft.com/office/drawing/2014/main" id="{DE8D21EA-7118-2B48-B8AE-AB3B17CD2F17}"/>
                </a:ext>
              </a:extLst>
            </p:cNvPr>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01;p145">
              <a:extLst>
                <a:ext uri="{FF2B5EF4-FFF2-40B4-BE49-F238E27FC236}">
                  <a16:creationId xmlns:a16="http://schemas.microsoft.com/office/drawing/2014/main" id="{73F2880D-1905-97F4-D4D5-A277D024F340}"/>
                </a:ext>
              </a:extLst>
            </p:cNvPr>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02;p145">
              <a:extLst>
                <a:ext uri="{FF2B5EF4-FFF2-40B4-BE49-F238E27FC236}">
                  <a16:creationId xmlns:a16="http://schemas.microsoft.com/office/drawing/2014/main" id="{FF3735D4-7E43-415E-D699-445CD98EFE4D}"/>
                </a:ext>
              </a:extLst>
            </p:cNvPr>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03;p145">
              <a:extLst>
                <a:ext uri="{FF2B5EF4-FFF2-40B4-BE49-F238E27FC236}">
                  <a16:creationId xmlns:a16="http://schemas.microsoft.com/office/drawing/2014/main" id="{6DA4EB49-51A4-8722-0340-E6D9BE8236D3}"/>
                </a:ext>
              </a:extLst>
            </p:cNvPr>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04;p145">
              <a:extLst>
                <a:ext uri="{FF2B5EF4-FFF2-40B4-BE49-F238E27FC236}">
                  <a16:creationId xmlns:a16="http://schemas.microsoft.com/office/drawing/2014/main" id="{589C03C7-B9B6-F071-857F-557C7AB1C36D}"/>
                </a:ext>
              </a:extLst>
            </p:cNvPr>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905;p145">
              <a:extLst>
                <a:ext uri="{FF2B5EF4-FFF2-40B4-BE49-F238E27FC236}">
                  <a16:creationId xmlns:a16="http://schemas.microsoft.com/office/drawing/2014/main" id="{C27C6D00-5B83-48E8-1C15-2CD42B6C75AE}"/>
                </a:ext>
              </a:extLst>
            </p:cNvPr>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吹き出し: 角を丸めた四角形 17">
            <a:extLst>
              <a:ext uri="{FF2B5EF4-FFF2-40B4-BE49-F238E27FC236}">
                <a16:creationId xmlns:a16="http://schemas.microsoft.com/office/drawing/2014/main" id="{DCEF0AFB-BE5E-871E-4C1F-34F8C6729BAC}"/>
              </a:ext>
            </a:extLst>
          </p:cNvPr>
          <p:cNvSpPr/>
          <p:nvPr/>
        </p:nvSpPr>
        <p:spPr>
          <a:xfrm>
            <a:off x="6291385" y="3985846"/>
            <a:ext cx="2572779" cy="773401"/>
          </a:xfrm>
          <a:prstGeom prst="wedgeRoundRectCallout">
            <a:avLst>
              <a:gd name="adj1" fmla="val -60795"/>
              <a:gd name="adj2" fmla="val -9950"/>
              <a:gd name="adj3" fmla="val 16667"/>
            </a:avLst>
          </a:prstGeom>
          <a:solidFill>
            <a:srgbClr val="F4F4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41197E1-08B9-928D-F7FA-0A3265D5A3B9}"/>
              </a:ext>
            </a:extLst>
          </p:cNvPr>
          <p:cNvSpPr txBox="1"/>
          <p:nvPr/>
        </p:nvSpPr>
        <p:spPr>
          <a:xfrm>
            <a:off x="6621319" y="4271133"/>
            <a:ext cx="2185309" cy="461665"/>
          </a:xfrm>
          <a:prstGeom prst="rect">
            <a:avLst/>
          </a:prstGeom>
          <a:noFill/>
        </p:spPr>
        <p:txBody>
          <a:bodyPr wrap="square" rtlCol="0">
            <a:spAutoFit/>
          </a:bodyPr>
          <a:lstStyle/>
          <a:p>
            <a:r>
              <a:rPr kumimoji="1" lang="ja-JP" altLang="en-US" sz="1200" b="1" dirty="0">
                <a:solidFill>
                  <a:srgbClr val="20232A"/>
                </a:solidFill>
              </a:rPr>
              <a:t>「よく叫んでるイメージ」</a:t>
            </a:r>
            <a:endParaRPr kumimoji="1" lang="en-US" altLang="ja-JP" sz="1200" b="1" dirty="0">
              <a:solidFill>
                <a:srgbClr val="20232A"/>
              </a:solidFill>
            </a:endParaRPr>
          </a:p>
          <a:p>
            <a:r>
              <a:rPr kumimoji="1" lang="ja-JP" altLang="en-US" sz="1200" b="1" dirty="0">
                <a:solidFill>
                  <a:srgbClr val="20232A"/>
                </a:solidFill>
              </a:rPr>
              <a:t>「ドラマチックな演技」</a:t>
            </a:r>
          </a:p>
        </p:txBody>
      </p:sp>
      <p:pic>
        <p:nvPicPr>
          <p:cNvPr id="20" name="Picture 6" descr="藤原竜也 新CMで叫ぶ「なんでだよおおおお！！！」の自己採点は95点「どの叫びが使われるかヒヤヒヤ」（めざましmedia） - Yahoo!ニュース">
            <a:extLst>
              <a:ext uri="{FF2B5EF4-FFF2-40B4-BE49-F238E27FC236}">
                <a16:creationId xmlns:a16="http://schemas.microsoft.com/office/drawing/2014/main" id="{084B2B69-0960-F22F-6C30-F5C952E54C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89" r="24361"/>
          <a:stretch/>
        </p:blipFill>
        <p:spPr bwMode="auto">
          <a:xfrm>
            <a:off x="5880406" y="1009606"/>
            <a:ext cx="2945500" cy="2849242"/>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49DC68FD-2D7E-CBEC-EA55-C464A4AB9FE6}"/>
              </a:ext>
            </a:extLst>
          </p:cNvPr>
          <p:cNvSpPr txBox="1"/>
          <p:nvPr/>
        </p:nvSpPr>
        <p:spPr>
          <a:xfrm>
            <a:off x="6695168" y="4022968"/>
            <a:ext cx="2328182" cy="369332"/>
          </a:xfrm>
          <a:prstGeom prst="rect">
            <a:avLst/>
          </a:prstGeom>
          <a:noFill/>
        </p:spPr>
        <p:txBody>
          <a:bodyPr wrap="square" rtlCol="0">
            <a:spAutoFit/>
          </a:bodyPr>
          <a:lstStyle/>
          <a:p>
            <a:r>
              <a:rPr kumimoji="1" lang="ja-JP" altLang="en-US" b="1" dirty="0"/>
              <a:t>俳優　藤原竜也さん</a:t>
            </a:r>
          </a:p>
        </p:txBody>
      </p:sp>
      <p:sp>
        <p:nvSpPr>
          <p:cNvPr id="22" name="テキスト ボックス 21">
            <a:extLst>
              <a:ext uri="{FF2B5EF4-FFF2-40B4-BE49-F238E27FC236}">
                <a16:creationId xmlns:a16="http://schemas.microsoft.com/office/drawing/2014/main" id="{2E73B2CE-D330-F887-1DE2-E206EC6FDDE7}"/>
              </a:ext>
            </a:extLst>
          </p:cNvPr>
          <p:cNvSpPr txBox="1"/>
          <p:nvPr/>
        </p:nvSpPr>
        <p:spPr>
          <a:xfrm>
            <a:off x="719108" y="4874035"/>
            <a:ext cx="2572779" cy="246221"/>
          </a:xfrm>
          <a:prstGeom prst="rect">
            <a:avLst/>
          </a:prstGeom>
          <a:noFill/>
        </p:spPr>
        <p:txBody>
          <a:bodyPr wrap="square">
            <a:spAutoFit/>
          </a:bodyPr>
          <a:lstStyle/>
          <a:p>
            <a:r>
              <a:rPr lang="en-US" altLang="ja-JP" sz="1000" b="0" i="0" dirty="0">
                <a:solidFill>
                  <a:srgbClr val="F4F4EF"/>
                </a:solidFill>
                <a:effectLst/>
                <a:latin typeface="Helvetica" panose="020B0604020202020204" pitchFamily="34" charset="0"/>
              </a:rPr>
              <a:t>© LY Corporation</a:t>
            </a:r>
            <a:endParaRPr lang="ja-JP" altLang="en-US" sz="1000" dirty="0">
              <a:solidFill>
                <a:srgbClr val="F4F4EF"/>
              </a:solidFill>
            </a:endParaRPr>
          </a:p>
        </p:txBody>
      </p:sp>
      <p:sp>
        <p:nvSpPr>
          <p:cNvPr id="27" name="楕円 26">
            <a:extLst>
              <a:ext uri="{FF2B5EF4-FFF2-40B4-BE49-F238E27FC236}">
                <a16:creationId xmlns:a16="http://schemas.microsoft.com/office/drawing/2014/main" id="{B7174D89-8539-7B44-E06D-0BC93A99F2B4}"/>
              </a:ext>
            </a:extLst>
          </p:cNvPr>
          <p:cNvSpPr/>
          <p:nvPr/>
        </p:nvSpPr>
        <p:spPr>
          <a:xfrm>
            <a:off x="835625" y="191478"/>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28" name="正方形/長方形 27">
            <a:extLst>
              <a:ext uri="{FF2B5EF4-FFF2-40B4-BE49-F238E27FC236}">
                <a16:creationId xmlns:a16="http://schemas.microsoft.com/office/drawing/2014/main" id="{AB4ABE53-2BB1-B511-868F-4C6FC94204B6}"/>
              </a:ext>
            </a:extLst>
          </p:cNvPr>
          <p:cNvSpPr/>
          <p:nvPr/>
        </p:nvSpPr>
        <p:spPr>
          <a:xfrm>
            <a:off x="994969" y="128125"/>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概要</a:t>
            </a:r>
          </a:p>
        </p:txBody>
      </p:sp>
      <p:sp>
        <p:nvSpPr>
          <p:cNvPr id="29" name="楕円 28">
            <a:extLst>
              <a:ext uri="{FF2B5EF4-FFF2-40B4-BE49-F238E27FC236}">
                <a16:creationId xmlns:a16="http://schemas.microsoft.com/office/drawing/2014/main" id="{B404DB29-874A-412A-F005-1C1C66C24F6A}"/>
              </a:ext>
            </a:extLst>
          </p:cNvPr>
          <p:cNvSpPr/>
          <p:nvPr/>
        </p:nvSpPr>
        <p:spPr>
          <a:xfrm>
            <a:off x="2743629" y="195845"/>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5A45A28-0BBE-6E63-13A7-F23647C7BFBB}"/>
              </a:ext>
            </a:extLst>
          </p:cNvPr>
          <p:cNvSpPr/>
          <p:nvPr/>
        </p:nvSpPr>
        <p:spPr>
          <a:xfrm>
            <a:off x="2902973" y="132492"/>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手法</a:t>
            </a:r>
          </a:p>
        </p:txBody>
      </p:sp>
      <p:sp>
        <p:nvSpPr>
          <p:cNvPr id="31" name="楕円 30">
            <a:extLst>
              <a:ext uri="{FF2B5EF4-FFF2-40B4-BE49-F238E27FC236}">
                <a16:creationId xmlns:a16="http://schemas.microsoft.com/office/drawing/2014/main" id="{6C70C771-F8B6-9EC1-A01A-BD1D1950C6D7}"/>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95CB4944-BAA9-9939-7BB0-9B16F8934D72}"/>
              </a:ext>
            </a:extLst>
          </p:cNvPr>
          <p:cNvSpPr/>
          <p:nvPr/>
        </p:nvSpPr>
        <p:spPr>
          <a:xfrm>
            <a:off x="4970321" y="12650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分析・考察</a:t>
            </a:r>
          </a:p>
        </p:txBody>
      </p:sp>
      <p:sp>
        <p:nvSpPr>
          <p:cNvPr id="33" name="楕円 32">
            <a:extLst>
              <a:ext uri="{FF2B5EF4-FFF2-40B4-BE49-F238E27FC236}">
                <a16:creationId xmlns:a16="http://schemas.microsoft.com/office/drawing/2014/main" id="{B811ACAE-29E8-05DA-C4F0-73AC92CDF5A0}"/>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1F7CF2B4-9A53-480E-5FB8-E7176679E4E7}"/>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D4DDE1"/>
                </a:solidFill>
              </a:rPr>
              <a:t>まとめ</a:t>
            </a:r>
          </a:p>
        </p:txBody>
      </p:sp>
    </p:spTree>
    <p:extLst>
      <p:ext uri="{BB962C8B-B14F-4D97-AF65-F5344CB8AC3E}">
        <p14:creationId xmlns:p14="http://schemas.microsoft.com/office/powerpoint/2010/main" val="3862998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7F8953BE-39A7-67C6-E92B-8F2A4586F46D}"/>
              </a:ext>
            </a:extLst>
          </p:cNvPr>
          <p:cNvSpPr/>
          <p:nvPr/>
        </p:nvSpPr>
        <p:spPr>
          <a:xfrm>
            <a:off x="554892" y="915167"/>
            <a:ext cx="8057662" cy="3860033"/>
          </a:xfrm>
          <a:prstGeom prst="rect">
            <a:avLst/>
          </a:prstGeom>
          <a:noFill/>
          <a:ln w="28575">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4" name="Google Shape;494;p61"/>
          <p:cNvSpPr txBox="1">
            <a:spLocks noGrp="1"/>
          </p:cNvSpPr>
          <p:nvPr>
            <p:ph type="title"/>
          </p:nvPr>
        </p:nvSpPr>
        <p:spPr>
          <a:xfrm>
            <a:off x="641431" y="582750"/>
            <a:ext cx="4523083" cy="572700"/>
          </a:xfrm>
          <a:prstGeom prst="rect">
            <a:avLst/>
          </a:prstGeom>
          <a:solidFill>
            <a:srgbClr val="20232A"/>
          </a:solidFill>
        </p:spPr>
        <p:txBody>
          <a:bodyPr spcFirstLastPara="1" wrap="square" lIns="91425" tIns="91425" rIns="91425" bIns="91425" anchor="t" anchorCtr="0">
            <a:noAutofit/>
          </a:bodyPr>
          <a:lstStyle/>
          <a:p>
            <a:pPr marL="0" lvl="0" indent="0" algn="l" rtl="0">
              <a:spcBef>
                <a:spcPts val="0"/>
              </a:spcBef>
              <a:spcAft>
                <a:spcPts val="0"/>
              </a:spcAft>
              <a:buNone/>
            </a:pPr>
            <a:r>
              <a:rPr lang="ja-JP" altLang="en-US" u="sng" dirty="0">
                <a:solidFill>
                  <a:srgbClr val="D4DDE1"/>
                </a:solidFill>
              </a:rPr>
              <a:t>ネットワーク構築の手順</a:t>
            </a:r>
            <a:endParaRPr u="sng" dirty="0">
              <a:solidFill>
                <a:srgbClr val="D4DDE1"/>
              </a:solidFill>
            </a:endParaRPr>
          </a:p>
        </p:txBody>
      </p:sp>
      <p:sp>
        <p:nvSpPr>
          <p:cNvPr id="495" name="Google Shape;495;p61"/>
          <p:cNvSpPr txBox="1">
            <a:spLocks noGrp="1"/>
          </p:cNvSpPr>
          <p:nvPr>
            <p:ph type="subTitle" idx="3"/>
          </p:nvPr>
        </p:nvSpPr>
        <p:spPr>
          <a:xfrm>
            <a:off x="775542" y="2079475"/>
            <a:ext cx="3479508"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ja-JP" altLang="en-US" dirty="0">
                <a:solidFill>
                  <a:srgbClr val="F4F4EF"/>
                </a:solidFill>
              </a:rPr>
              <a:t>各声優の</a:t>
            </a:r>
            <a:r>
              <a:rPr lang="ja-JP" altLang="en-US" dirty="0">
                <a:solidFill>
                  <a:srgbClr val="A01D26"/>
                </a:solidFill>
              </a:rPr>
              <a:t>配役歴</a:t>
            </a:r>
            <a:r>
              <a:rPr lang="ja-JP" altLang="en-US" dirty="0">
                <a:solidFill>
                  <a:srgbClr val="F4F4EF"/>
                </a:solidFill>
              </a:rPr>
              <a:t>を取得</a:t>
            </a:r>
          </a:p>
        </p:txBody>
      </p:sp>
      <p:sp>
        <p:nvSpPr>
          <p:cNvPr id="503" name="Google Shape;503;p61"/>
          <p:cNvSpPr txBox="1">
            <a:spLocks noGrp="1"/>
          </p:cNvSpPr>
          <p:nvPr>
            <p:ph type="title" idx="9"/>
          </p:nvPr>
        </p:nvSpPr>
        <p:spPr>
          <a:xfrm>
            <a:off x="1995696" y="1303588"/>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2" name="スライド番号プレースホルダー 1">
            <a:extLst>
              <a:ext uri="{FF2B5EF4-FFF2-40B4-BE49-F238E27FC236}">
                <a16:creationId xmlns:a16="http://schemas.microsoft.com/office/drawing/2014/main" id="{EE9EED17-F629-64EA-2E51-E1590C02F344}"/>
              </a:ext>
            </a:extLst>
          </p:cNvPr>
          <p:cNvSpPr>
            <a:spLocks noGrp="1"/>
          </p:cNvSpPr>
          <p:nvPr>
            <p:ph type="sldNum" sz="quarter" idx="17"/>
          </p:nvPr>
        </p:nvSpPr>
        <p:spPr/>
        <p:txBody>
          <a:bodyPr/>
          <a:lstStyle/>
          <a:p>
            <a:fld id="{9832A988-06BA-449C-8585-FFF7D8DB6DB9}" type="slidenum">
              <a:rPr kumimoji="1" lang="ja-JP" altLang="en-US" smtClean="0"/>
              <a:t>9</a:t>
            </a:fld>
            <a:endParaRPr kumimoji="1" lang="ja-JP" altLang="en-US" dirty="0"/>
          </a:p>
        </p:txBody>
      </p:sp>
      <p:sp>
        <p:nvSpPr>
          <p:cNvPr id="23" name="Google Shape;495;p61">
            <a:extLst>
              <a:ext uri="{FF2B5EF4-FFF2-40B4-BE49-F238E27FC236}">
                <a16:creationId xmlns:a16="http://schemas.microsoft.com/office/drawing/2014/main" id="{875CF207-7710-C027-9331-6CAA024DB47E}"/>
              </a:ext>
            </a:extLst>
          </p:cNvPr>
          <p:cNvSpPr txBox="1">
            <a:spLocks/>
          </p:cNvSpPr>
          <p:nvPr/>
        </p:nvSpPr>
        <p:spPr>
          <a:xfrm>
            <a:off x="775542" y="3708982"/>
            <a:ext cx="3900574"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ja-JP" altLang="en-US" dirty="0">
                <a:solidFill>
                  <a:srgbClr val="F4F4EF"/>
                </a:solidFill>
              </a:rPr>
              <a:t>声優の</a:t>
            </a:r>
            <a:r>
              <a:rPr lang="ja-JP" altLang="en-US" dirty="0">
                <a:solidFill>
                  <a:srgbClr val="A01D26"/>
                </a:solidFill>
              </a:rPr>
              <a:t>属性ベクトル</a:t>
            </a:r>
            <a:r>
              <a:rPr lang="ja-JP" altLang="en-US" dirty="0">
                <a:solidFill>
                  <a:srgbClr val="F4F4EF"/>
                </a:solidFill>
              </a:rPr>
              <a:t>を算出</a:t>
            </a:r>
          </a:p>
        </p:txBody>
      </p:sp>
      <p:sp>
        <p:nvSpPr>
          <p:cNvPr id="24" name="Google Shape;503;p61">
            <a:extLst>
              <a:ext uri="{FF2B5EF4-FFF2-40B4-BE49-F238E27FC236}">
                <a16:creationId xmlns:a16="http://schemas.microsoft.com/office/drawing/2014/main" id="{B61AFB37-36B6-7B17-DF09-1ADAA13BEBF1}"/>
              </a:ext>
            </a:extLst>
          </p:cNvPr>
          <p:cNvSpPr txBox="1">
            <a:spLocks/>
          </p:cNvSpPr>
          <p:nvPr/>
        </p:nvSpPr>
        <p:spPr>
          <a:xfrm>
            <a:off x="1995696" y="2933095"/>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03</a:t>
            </a:r>
          </a:p>
        </p:txBody>
      </p:sp>
      <p:sp>
        <p:nvSpPr>
          <p:cNvPr id="25" name="Google Shape;495;p61">
            <a:extLst>
              <a:ext uri="{FF2B5EF4-FFF2-40B4-BE49-F238E27FC236}">
                <a16:creationId xmlns:a16="http://schemas.microsoft.com/office/drawing/2014/main" id="{7CB8EED9-B44C-31F0-82BA-7A638FE6C32C}"/>
              </a:ext>
            </a:extLst>
          </p:cNvPr>
          <p:cNvSpPr txBox="1">
            <a:spLocks/>
          </p:cNvSpPr>
          <p:nvPr/>
        </p:nvSpPr>
        <p:spPr>
          <a:xfrm>
            <a:off x="4676116" y="2079475"/>
            <a:ext cx="3479508"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ja-JP" altLang="en-US" dirty="0">
                <a:solidFill>
                  <a:srgbClr val="F4F4EF"/>
                </a:solidFill>
              </a:rPr>
              <a:t>配役歴中の</a:t>
            </a:r>
            <a:br>
              <a:rPr lang="en-US" altLang="ja-JP" dirty="0">
                <a:solidFill>
                  <a:srgbClr val="F4F4EF"/>
                </a:solidFill>
              </a:rPr>
            </a:br>
            <a:r>
              <a:rPr lang="ja-JP" altLang="en-US" dirty="0">
                <a:solidFill>
                  <a:srgbClr val="A01D26"/>
                </a:solidFill>
              </a:rPr>
              <a:t>キャラクタ属性</a:t>
            </a:r>
            <a:r>
              <a:rPr lang="ja-JP" altLang="en-US" dirty="0">
                <a:solidFill>
                  <a:srgbClr val="F4F4EF"/>
                </a:solidFill>
              </a:rPr>
              <a:t>の取得</a:t>
            </a:r>
          </a:p>
        </p:txBody>
      </p:sp>
      <p:sp>
        <p:nvSpPr>
          <p:cNvPr id="26" name="Google Shape;503;p61">
            <a:extLst>
              <a:ext uri="{FF2B5EF4-FFF2-40B4-BE49-F238E27FC236}">
                <a16:creationId xmlns:a16="http://schemas.microsoft.com/office/drawing/2014/main" id="{C20AADAA-C71A-0D7E-F7E1-2C71E327E346}"/>
              </a:ext>
            </a:extLst>
          </p:cNvPr>
          <p:cNvSpPr txBox="1">
            <a:spLocks/>
          </p:cNvSpPr>
          <p:nvPr/>
        </p:nvSpPr>
        <p:spPr>
          <a:xfrm>
            <a:off x="5896270" y="1303588"/>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02</a:t>
            </a:r>
          </a:p>
        </p:txBody>
      </p:sp>
      <p:sp>
        <p:nvSpPr>
          <p:cNvPr id="27" name="Google Shape;495;p61">
            <a:extLst>
              <a:ext uri="{FF2B5EF4-FFF2-40B4-BE49-F238E27FC236}">
                <a16:creationId xmlns:a16="http://schemas.microsoft.com/office/drawing/2014/main" id="{7AFDCE6C-2268-2B92-89FE-19B369A9CBE3}"/>
              </a:ext>
            </a:extLst>
          </p:cNvPr>
          <p:cNvSpPr txBox="1">
            <a:spLocks/>
          </p:cNvSpPr>
          <p:nvPr/>
        </p:nvSpPr>
        <p:spPr>
          <a:xfrm>
            <a:off x="4676116" y="3708982"/>
            <a:ext cx="3692342"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ja-JP" altLang="en-US" dirty="0">
                <a:solidFill>
                  <a:srgbClr val="F4F4EF"/>
                </a:solidFill>
              </a:rPr>
              <a:t>声優ネットワークの構築</a:t>
            </a:r>
          </a:p>
        </p:txBody>
      </p:sp>
      <p:sp>
        <p:nvSpPr>
          <p:cNvPr id="28" name="Google Shape;503;p61">
            <a:extLst>
              <a:ext uri="{FF2B5EF4-FFF2-40B4-BE49-F238E27FC236}">
                <a16:creationId xmlns:a16="http://schemas.microsoft.com/office/drawing/2014/main" id="{4E1D91DE-2A69-312F-0129-B622E7A9AC56}"/>
              </a:ext>
            </a:extLst>
          </p:cNvPr>
          <p:cNvSpPr txBox="1">
            <a:spLocks/>
          </p:cNvSpPr>
          <p:nvPr/>
        </p:nvSpPr>
        <p:spPr>
          <a:xfrm>
            <a:off x="5896270" y="2933095"/>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04</a:t>
            </a:r>
          </a:p>
        </p:txBody>
      </p:sp>
      <p:sp>
        <p:nvSpPr>
          <p:cNvPr id="3" name="楕円 2">
            <a:extLst>
              <a:ext uri="{FF2B5EF4-FFF2-40B4-BE49-F238E27FC236}">
                <a16:creationId xmlns:a16="http://schemas.microsoft.com/office/drawing/2014/main" id="{08E6EFDA-DB21-B0C2-88A7-21CC3738BDF9}"/>
              </a:ext>
            </a:extLst>
          </p:cNvPr>
          <p:cNvSpPr/>
          <p:nvPr/>
        </p:nvSpPr>
        <p:spPr>
          <a:xfrm>
            <a:off x="835625"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4" name="正方形/長方形 3">
            <a:extLst>
              <a:ext uri="{FF2B5EF4-FFF2-40B4-BE49-F238E27FC236}">
                <a16:creationId xmlns:a16="http://schemas.microsoft.com/office/drawing/2014/main" id="{EA56566B-6686-8E5E-6B35-0B7A63CA70BF}"/>
              </a:ext>
            </a:extLst>
          </p:cNvPr>
          <p:cNvSpPr/>
          <p:nvPr/>
        </p:nvSpPr>
        <p:spPr>
          <a:xfrm>
            <a:off x="994969" y="12812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概要</a:t>
            </a:r>
          </a:p>
        </p:txBody>
      </p:sp>
      <p:sp>
        <p:nvSpPr>
          <p:cNvPr id="5" name="楕円 4">
            <a:extLst>
              <a:ext uri="{FF2B5EF4-FFF2-40B4-BE49-F238E27FC236}">
                <a16:creationId xmlns:a16="http://schemas.microsoft.com/office/drawing/2014/main" id="{13A1DA22-1207-925D-F380-9A43B870768A}"/>
              </a:ext>
            </a:extLst>
          </p:cNvPr>
          <p:cNvSpPr/>
          <p:nvPr/>
        </p:nvSpPr>
        <p:spPr>
          <a:xfrm>
            <a:off x="2743629" y="195845"/>
            <a:ext cx="132081" cy="132081"/>
          </a:xfrm>
          <a:prstGeom prst="ellipse">
            <a:avLst/>
          </a:prstGeom>
          <a:solidFill>
            <a:srgbClr val="A01D26"/>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C6E60496-A9DF-E473-352A-5FEB807A8DDE}"/>
              </a:ext>
            </a:extLst>
          </p:cNvPr>
          <p:cNvSpPr/>
          <p:nvPr/>
        </p:nvSpPr>
        <p:spPr>
          <a:xfrm>
            <a:off x="2902973" y="132492"/>
            <a:ext cx="1412068" cy="270760"/>
          </a:xfrm>
          <a:prstGeom prst="rect">
            <a:avLst/>
          </a:prstGeom>
          <a:solidFill>
            <a:srgbClr val="20232A"/>
          </a:solidFill>
          <a:ln w="12700">
            <a:solidFill>
              <a:srgbClr val="A01D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手法</a:t>
            </a:r>
          </a:p>
        </p:txBody>
      </p:sp>
      <p:sp>
        <p:nvSpPr>
          <p:cNvPr id="7" name="楕円 6">
            <a:extLst>
              <a:ext uri="{FF2B5EF4-FFF2-40B4-BE49-F238E27FC236}">
                <a16:creationId xmlns:a16="http://schemas.microsoft.com/office/drawing/2014/main" id="{73F52030-CF7D-1453-B56C-2CA0BA431766}"/>
              </a:ext>
            </a:extLst>
          </p:cNvPr>
          <p:cNvSpPr/>
          <p:nvPr/>
        </p:nvSpPr>
        <p:spPr>
          <a:xfrm>
            <a:off x="4810977" y="191478"/>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624DB18F-C153-70C3-87D2-7B14AFF0107C}"/>
              </a:ext>
            </a:extLst>
          </p:cNvPr>
          <p:cNvSpPr/>
          <p:nvPr/>
        </p:nvSpPr>
        <p:spPr>
          <a:xfrm>
            <a:off x="4970321" y="126505"/>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分析・考察</a:t>
            </a:r>
          </a:p>
        </p:txBody>
      </p:sp>
      <p:sp>
        <p:nvSpPr>
          <p:cNvPr id="9" name="楕円 8">
            <a:extLst>
              <a:ext uri="{FF2B5EF4-FFF2-40B4-BE49-F238E27FC236}">
                <a16:creationId xmlns:a16="http://schemas.microsoft.com/office/drawing/2014/main" id="{7205FDA1-626C-44E2-8561-8B3784F82652}"/>
              </a:ext>
            </a:extLst>
          </p:cNvPr>
          <p:cNvSpPr/>
          <p:nvPr/>
        </p:nvSpPr>
        <p:spPr>
          <a:xfrm>
            <a:off x="6687259" y="187503"/>
            <a:ext cx="132081" cy="132081"/>
          </a:xfrm>
          <a:prstGeom prst="ellipse">
            <a:avLst/>
          </a:prstGeom>
          <a:solidFill>
            <a:srgbClr val="D4DDE1"/>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D944DA63-F9B9-242D-01A2-3ACAEFE064C7}"/>
              </a:ext>
            </a:extLst>
          </p:cNvPr>
          <p:cNvSpPr/>
          <p:nvPr/>
        </p:nvSpPr>
        <p:spPr>
          <a:xfrm>
            <a:off x="6878325" y="124150"/>
            <a:ext cx="1412068" cy="270760"/>
          </a:xfrm>
          <a:prstGeom prst="rect">
            <a:avLst/>
          </a:prstGeom>
          <a:solidFill>
            <a:srgbClr val="20232A"/>
          </a:solidFill>
          <a:ln w="12700">
            <a:solidFill>
              <a:srgbClr val="F4F4E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4F4EF"/>
                </a:solidFill>
              </a:rPr>
              <a:t>まとめ</a:t>
            </a:r>
          </a:p>
        </p:txBody>
      </p:sp>
    </p:spTree>
    <p:extLst>
      <p:ext uri="{BB962C8B-B14F-4D97-AF65-F5344CB8AC3E}">
        <p14:creationId xmlns:p14="http://schemas.microsoft.com/office/powerpoint/2010/main" val="1701591644"/>
      </p:ext>
    </p:extLst>
  </p:cSld>
  <p:clrMapOvr>
    <a:masterClrMapping/>
  </p:clrMapOvr>
</p:sld>
</file>

<file path=ppt/theme/theme1.xml><?xml version="1.0" encoding="utf-8"?>
<a:theme xmlns:a="http://schemas.openxmlformats.org/drawingml/2006/main" name="Minimalist Business Slides XL by Slidesgo">
  <a:themeElements>
    <a:clrScheme name="ユーザー定義 10">
      <a:dk1>
        <a:srgbClr val="20232A"/>
      </a:dk1>
      <a:lt1>
        <a:srgbClr val="ACBEBE"/>
      </a:lt1>
      <a:dk2>
        <a:srgbClr val="44546A"/>
      </a:dk2>
      <a:lt2>
        <a:srgbClr val="F4F4EF"/>
      </a:lt2>
      <a:accent1>
        <a:srgbClr val="ACBEBE"/>
      </a:accent1>
      <a:accent2>
        <a:srgbClr val="ACBEBE"/>
      </a:accent2>
      <a:accent3>
        <a:srgbClr val="A5A5A5"/>
      </a:accent3>
      <a:accent4>
        <a:srgbClr val="FFC000"/>
      </a:accent4>
      <a:accent5>
        <a:srgbClr val="5B9BD5"/>
      </a:accent5>
      <a:accent6>
        <a:srgbClr val="70AD47"/>
      </a:accent6>
      <a:hlink>
        <a:srgbClr val="0563C1"/>
      </a:hlink>
      <a:folHlink>
        <a:srgbClr val="954F72"/>
      </a:folHlink>
    </a:clrScheme>
    <a:fontScheme name="ユーザー定義 2">
      <a:majorFont>
        <a:latin typeface="Aptos"/>
        <a:ea typeface="源ノ角ゴシック Code JP N"/>
        <a:cs typeface=""/>
      </a:majorFont>
      <a:minorFont>
        <a:latin typeface="Aptos"/>
        <a:ea typeface="源ノ角ゴシック Code JP N"/>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597</TotalTime>
  <Words>4533</Words>
  <Application>Microsoft Office PowerPoint</Application>
  <PresentationFormat>画面に合わせる (16:9)</PresentationFormat>
  <Paragraphs>529</Paragraphs>
  <Slides>26</Slides>
  <Notes>26</Notes>
  <HiddenSlides>0</HiddenSlides>
  <MMClips>4</MMClips>
  <ScaleCrop>false</ScaleCrop>
  <HeadingPairs>
    <vt:vector size="6" baseType="variant">
      <vt:variant>
        <vt:lpstr>使用されているフォント</vt:lpstr>
      </vt:variant>
      <vt:variant>
        <vt:i4>23</vt:i4>
      </vt:variant>
      <vt:variant>
        <vt:lpstr>テーマ</vt:lpstr>
      </vt:variant>
      <vt:variant>
        <vt:i4>1</vt:i4>
      </vt:variant>
      <vt:variant>
        <vt:lpstr>スライド タイトル</vt:lpstr>
      </vt:variant>
      <vt:variant>
        <vt:i4>26</vt:i4>
      </vt:variant>
    </vt:vector>
  </HeadingPairs>
  <TitlesOfParts>
    <vt:vector size="50" baseType="lpstr">
      <vt:lpstr>HGSｺﾞｼｯｸE</vt:lpstr>
      <vt:lpstr>Mako</vt:lpstr>
      <vt:lpstr>Slack-Lato</vt:lpstr>
      <vt:lpstr>Hiragino Kaku Gothic Pro</vt:lpstr>
      <vt:lpstr>メイリオ</vt:lpstr>
      <vt:lpstr>Russo One</vt:lpstr>
      <vt:lpstr>YakuHanJP</vt:lpstr>
      <vt:lpstr>Vidaloka</vt:lpstr>
      <vt:lpstr>游ゴシック</vt:lpstr>
      <vt:lpstr>Helvetica</vt:lpstr>
      <vt:lpstr>Crimson Text</vt:lpstr>
      <vt:lpstr>Merriweather Light</vt:lpstr>
      <vt:lpstr>Arial</vt:lpstr>
      <vt:lpstr>Josefin Sans</vt:lpstr>
      <vt:lpstr>Montserrat</vt:lpstr>
      <vt:lpstr>Noto Sans JP</vt:lpstr>
      <vt:lpstr>游ゴシック Medium</vt:lpstr>
      <vt:lpstr>Lato</vt:lpstr>
      <vt:lpstr>Hiragino Sans</vt:lpstr>
      <vt:lpstr>Wingdings</vt:lpstr>
      <vt:lpstr>M PLUS 1</vt:lpstr>
      <vt:lpstr>HGSｺﾞｼｯｸM</vt:lpstr>
      <vt:lpstr>-apple-system</vt:lpstr>
      <vt:lpstr>Minimalist Business Slides XL by Slidesgo</vt:lpstr>
      <vt:lpstr> 配役傾向にもとづく声優ネットワークの構築と分析</vt:lpstr>
      <vt:lpstr>どちらの音声でしょうか？</vt:lpstr>
      <vt:lpstr>こちらと答えた人が多い（はず）</vt:lpstr>
      <vt:lpstr>声優とキャラのマッチング</vt:lpstr>
      <vt:lpstr>actor：声優</vt:lpstr>
      <vt:lpstr>分析のアプローチ</vt:lpstr>
      <vt:lpstr>PowerPoint プレゼンテーション</vt:lpstr>
      <vt:lpstr>本研究の貢献</vt:lpstr>
      <vt:lpstr>ネットワーク構築の手順</vt:lpstr>
      <vt:lpstr>actor：声優</vt:lpstr>
      <vt:lpstr>actor：声優</vt:lpstr>
      <vt:lpstr>声優の属性ベクトル</vt:lpstr>
      <vt:lpstr>ネットワークの構築要件</vt:lpstr>
      <vt:lpstr>PowerPoint プレゼンテーション</vt:lpstr>
      <vt:lpstr>各手法での分析結果と考察</vt:lpstr>
      <vt:lpstr>01</vt:lpstr>
      <vt:lpstr>固有ベクトル中心性</vt:lpstr>
      <vt:lpstr>クラスタリング分析</vt:lpstr>
      <vt:lpstr>男女の特徴の違いとは？</vt:lpstr>
      <vt:lpstr>注目する声優 1/2</vt:lpstr>
      <vt:lpstr>注目する声優 2/2</vt:lpstr>
      <vt:lpstr>特定声優に対する分析・考察</vt:lpstr>
      <vt:lpstr>若手声優と大御所声優の違いを考察</vt:lpstr>
      <vt:lpstr> </vt:lpstr>
      <vt:lpstr>課題と今後の展望</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配役傾向にもとづく声優ネットワークの構築と分析</dc:title>
  <dc:creator>Nokia nok</dc:creator>
  <cp:lastModifiedBy>nok Nokia</cp:lastModifiedBy>
  <cp:revision>12</cp:revision>
  <dcterms:modified xsi:type="dcterms:W3CDTF">2024-08-29T05:05:32Z</dcterms:modified>
</cp:coreProperties>
</file>